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58"/>
  </p:notesMasterIdLst>
  <p:sldIdLst>
    <p:sldId id="258" r:id="rId2"/>
    <p:sldId id="301" r:id="rId3"/>
    <p:sldId id="297" r:id="rId4"/>
    <p:sldId id="283" r:id="rId5"/>
    <p:sldId id="302" r:id="rId6"/>
    <p:sldId id="303" r:id="rId7"/>
    <p:sldId id="304" r:id="rId8"/>
    <p:sldId id="305" r:id="rId9"/>
    <p:sldId id="308" r:id="rId10"/>
    <p:sldId id="306" r:id="rId11"/>
    <p:sldId id="307" r:id="rId12"/>
    <p:sldId id="309" r:id="rId13"/>
    <p:sldId id="310" r:id="rId14"/>
    <p:sldId id="311" r:id="rId15"/>
    <p:sldId id="312" r:id="rId16"/>
    <p:sldId id="298" r:id="rId17"/>
    <p:sldId id="296" r:id="rId18"/>
    <p:sldId id="295" r:id="rId19"/>
    <p:sldId id="256" r:id="rId20"/>
    <p:sldId id="257" r:id="rId21"/>
    <p:sldId id="259" r:id="rId22"/>
    <p:sldId id="263" r:id="rId23"/>
    <p:sldId id="260" r:id="rId24"/>
    <p:sldId id="261" r:id="rId25"/>
    <p:sldId id="262" r:id="rId26"/>
    <p:sldId id="264" r:id="rId27"/>
    <p:sldId id="265" r:id="rId28"/>
    <p:sldId id="266" r:id="rId29"/>
    <p:sldId id="267" r:id="rId30"/>
    <p:sldId id="268" r:id="rId31"/>
    <p:sldId id="269" r:id="rId32"/>
    <p:sldId id="270" r:id="rId33"/>
    <p:sldId id="271" r:id="rId34"/>
    <p:sldId id="272" r:id="rId35"/>
    <p:sldId id="273" r:id="rId36"/>
    <p:sldId id="274" r:id="rId37"/>
    <p:sldId id="275" r:id="rId38"/>
    <p:sldId id="276" r:id="rId39"/>
    <p:sldId id="277" r:id="rId40"/>
    <p:sldId id="278" r:id="rId41"/>
    <p:sldId id="279" r:id="rId42"/>
    <p:sldId id="280" r:id="rId43"/>
    <p:sldId id="281" r:id="rId44"/>
    <p:sldId id="282" r:id="rId45"/>
    <p:sldId id="299" r:id="rId46"/>
    <p:sldId id="284" r:id="rId47"/>
    <p:sldId id="285" r:id="rId48"/>
    <p:sldId id="286" r:id="rId49"/>
    <p:sldId id="287" r:id="rId50"/>
    <p:sldId id="288" r:id="rId51"/>
    <p:sldId id="289" r:id="rId52"/>
    <p:sldId id="290" r:id="rId53"/>
    <p:sldId id="291" r:id="rId54"/>
    <p:sldId id="292" r:id="rId55"/>
    <p:sldId id="293" r:id="rId56"/>
    <p:sldId id="294" r:id="rId57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59"/>
      <p:bold r:id="rId60"/>
      <p:italic r:id="rId61"/>
      <p:boldItalic r:id="rId62"/>
    </p:embeddedFont>
    <p:embeddedFont>
      <p:font typeface="Georgia" panose="02040502050405020303" pitchFamily="18" charset="0"/>
      <p:regular r:id="rId63"/>
      <p:bold r:id="rId64"/>
      <p:italic r:id="rId65"/>
      <p:boldItalic r:id="rId66"/>
    </p:embeddedFont>
    <p:embeddedFont>
      <p:font typeface="Lato" panose="020F0502020204030203" pitchFamily="34" charset="0"/>
      <p:regular r:id="rId67"/>
      <p:bold r:id="rId68"/>
      <p:italic r:id="rId69"/>
      <p:boldItalic r:id="rId70"/>
    </p:embeddedFont>
    <p:embeddedFont>
      <p:font typeface="Lato Light" panose="020F0502020204030203" pitchFamily="34" charset="0"/>
      <p:regular r:id="rId71"/>
      <p:bold r:id="rId72"/>
      <p:italic r:id="rId73"/>
      <p:boldItalic r:id="rId74"/>
    </p:embeddedFont>
    <p:embeddedFont>
      <p:font typeface="Montserrat" panose="00000500000000000000" pitchFamily="2" charset="0"/>
      <p:regular r:id="rId75"/>
      <p:bold r:id="rId76"/>
      <p:italic r:id="rId77"/>
      <p:boldItalic r:id="rId78"/>
    </p:embeddedFont>
    <p:embeddedFont>
      <p:font typeface="Raleway" pitchFamily="2" charset="0"/>
      <p:regular r:id="rId79"/>
      <p:bold r:id="rId80"/>
      <p:italic r:id="rId81"/>
      <p:boldItalic r:id="rId82"/>
    </p:embeddedFont>
  </p:embeddedFontLst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9109"/>
    <a:srgbClr val="F7B737"/>
    <a:srgbClr val="FFC611"/>
    <a:srgbClr val="EEA400"/>
    <a:srgbClr val="FFC819"/>
    <a:srgbClr val="212DAF"/>
    <a:srgbClr val="B07808"/>
    <a:srgbClr val="705500"/>
    <a:srgbClr val="000000"/>
    <a:srgbClr val="F6A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8665B7-6574-423E-A4B5-A6C020D860FF}">
  <a:tblStyle styleId="{C98665B7-6574-423E-A4B5-A6C020D860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1A8698C-63BC-4B6A-AE92-7E62379B444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5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5.fntdata"/><Relationship Id="rId68" Type="http://schemas.openxmlformats.org/officeDocument/2006/relationships/font" Target="fonts/font10.fntdata"/><Relationship Id="rId84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74" Type="http://schemas.openxmlformats.org/officeDocument/2006/relationships/font" Target="fonts/font16.fntdata"/><Relationship Id="rId79" Type="http://schemas.openxmlformats.org/officeDocument/2006/relationships/font" Target="fonts/font21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6.fntdata"/><Relationship Id="rId69" Type="http://schemas.openxmlformats.org/officeDocument/2006/relationships/font" Target="fonts/font11.fntdata"/><Relationship Id="rId77" Type="http://schemas.openxmlformats.org/officeDocument/2006/relationships/font" Target="fonts/font19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4.fntdata"/><Relationship Id="rId80" Type="http://schemas.openxmlformats.org/officeDocument/2006/relationships/font" Target="fonts/font22.fntdata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.fntdata"/><Relationship Id="rId67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4.fntdata"/><Relationship Id="rId70" Type="http://schemas.openxmlformats.org/officeDocument/2006/relationships/font" Target="fonts/font12.fntdata"/><Relationship Id="rId75" Type="http://schemas.openxmlformats.org/officeDocument/2006/relationships/font" Target="fonts/font17.fntdata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2.fntdata"/><Relationship Id="rId65" Type="http://schemas.openxmlformats.org/officeDocument/2006/relationships/font" Target="fonts/font7.fntdata"/><Relationship Id="rId73" Type="http://schemas.openxmlformats.org/officeDocument/2006/relationships/font" Target="fonts/font15.fntdata"/><Relationship Id="rId78" Type="http://schemas.openxmlformats.org/officeDocument/2006/relationships/font" Target="fonts/font20.fntdata"/><Relationship Id="rId81" Type="http://schemas.openxmlformats.org/officeDocument/2006/relationships/font" Target="fonts/font23.fntdata"/><Relationship Id="rId86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8.fntdata"/><Relationship Id="rId7" Type="http://schemas.openxmlformats.org/officeDocument/2006/relationships/slide" Target="slides/slide6.xml"/><Relationship Id="rId71" Type="http://schemas.openxmlformats.org/officeDocument/2006/relationships/font" Target="fonts/font13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8.fntdata"/><Relationship Id="rId61" Type="http://schemas.openxmlformats.org/officeDocument/2006/relationships/font" Target="fonts/font3.fntdata"/><Relationship Id="rId82" Type="http://schemas.openxmlformats.org/officeDocument/2006/relationships/font" Target="fonts/font2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67990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699543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16235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85662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40745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778312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79513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50204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67102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aaa6d39ba0_1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aaa6d39ba0_1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69296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664123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aaa6d39ba0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aaa6d39ba0_1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aaa6d39ba0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aaa6d39ba0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aaa6d39ba0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aaa6d39ba0_1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aaa6d39ba0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aaa6d39ba0_1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930346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aaa6d39ba0_1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aaa6d39ba0_1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aaa6d39ba0_1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aaa6d39ba0_1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aaa6d39ba0_1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aaa6d39ba0_1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aaa6d39ba0_1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aaa6d39ba0_1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172796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aaa6d39ba0_1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aaa6d39ba0_1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aaa6d39ba0_1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aaa6d39ba0_1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aaa6d39ba0_1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aaa6d39ba0_1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35694cd56_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35694cd56_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8038cf96a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" name="Google Shape;944;g8038cf96a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" name="Google Shape;1393;g143b3862eb_156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4" name="Google Shape;1394;g143b3862eb_156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g6137462377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1" name="Google Shape;1401;g6137462377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08160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30980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29047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933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D26E47-970D-36E8-BD3C-C1EE820AFA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4AF50D1-030A-87E8-5679-7CCE262FB6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8D4F46A-BDC4-9000-C1FB-E2B625D5F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63DA3-53CF-4AF0-A726-04EB50C48372}" type="datetimeFigureOut">
              <a:rPr lang="es-ES" smtClean="0"/>
              <a:t>29/03/2024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0CD0C6E-5F72-97F5-DBA6-878FE8B15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8C07CB7-BBBB-A3F4-766A-6246ABEED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36887208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9DC7E1-96D2-3D16-73E0-496722ABE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AB279CC-F8D2-3840-E303-960766F4D6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7B78F8-B55F-0624-95C9-E4EA3A43F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63DA3-53CF-4AF0-A726-04EB50C48372}" type="datetimeFigureOut">
              <a:rPr lang="es-ES" smtClean="0"/>
              <a:t>29/03/2024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F270A62-3403-0155-F90D-AFE1FF9D7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B42FA07-7624-F9E9-EC6B-7822E3D17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6888845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BAA617E-E418-72C3-6362-02AED4E869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A089D02-1FFE-E795-B0DC-86382D906C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722820B-1001-8867-354A-4CF531020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63DA3-53CF-4AF0-A726-04EB50C48372}" type="datetimeFigureOut">
              <a:rPr lang="es-ES" smtClean="0"/>
              <a:t>29/03/2024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9A52A21-6C44-1DBD-0961-83C093618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B14EE05-DC97-9769-AD3D-89E0D6553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06438547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45225" y="2762725"/>
            <a:ext cx="67365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675377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93625" y="1200150"/>
            <a:ext cx="3136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▷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4219456" y="1200150"/>
            <a:ext cx="3136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▷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640844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785102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1710425" y="2161800"/>
            <a:ext cx="57237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Char char="▷"/>
              <a:defRPr i="1"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918419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▷"/>
              <a:defRPr>
                <a:solidFill>
                  <a:schemeClr val="dk1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505591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 background">
  <p:cSld name="Blank color background">
    <p:bg>
      <p:bgPr>
        <a:solidFill>
          <a:schemeClr val="accent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277157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893700" y="1200150"/>
            <a:ext cx="23712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▷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2"/>
          </p:nvPr>
        </p:nvSpPr>
        <p:spPr>
          <a:xfrm>
            <a:off x="3386404" y="1200150"/>
            <a:ext cx="23712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▷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3"/>
          </p:nvPr>
        </p:nvSpPr>
        <p:spPr>
          <a:xfrm>
            <a:off x="5879107" y="1200150"/>
            <a:ext cx="23712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▷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81770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9"/>
          <p:cNvSpPr txBox="1">
            <a:spLocks noGrp="1"/>
          </p:cNvSpPr>
          <p:nvPr>
            <p:ph type="body" idx="1"/>
          </p:nvPr>
        </p:nvSpPr>
        <p:spPr>
          <a:xfrm>
            <a:off x="893700" y="4649963"/>
            <a:ext cx="6462600" cy="35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52333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333C65-4B42-DC09-6F09-B68959E94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DE3416C-F826-8E32-3999-67937DA0B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0A7731-6854-EB46-B282-3C2EEE91B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63DA3-53CF-4AF0-A726-04EB50C48372}" type="datetimeFigureOut">
              <a:rPr lang="es-ES" smtClean="0"/>
              <a:t>29/03/2024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302FDDF-916B-0983-1BD8-F6FB88CE7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1DC8033-0BB9-684D-FD85-E8D5389E3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0457981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C7F884-4EDF-F1F5-FA42-720A2CD34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A8EF081-99CC-B12B-A966-2758E0DB9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AC28441-CE41-C8B3-8F9E-A94E48579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63DA3-53CF-4AF0-A726-04EB50C48372}" type="datetimeFigureOut">
              <a:rPr lang="es-ES" smtClean="0"/>
              <a:t>29/03/2024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AD01B2-C0B3-CA27-CA6D-F15EB12EF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6BD43F6-C3E5-6E77-3288-F1F7188F2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2403659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D7E31E-6D5E-7CDE-2244-42F615619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28FF2F9-AE0F-DAAA-D06C-A19B268722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AAC47E5-89C8-77AF-9E56-A0301683A3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F7DDEE8-D0C6-6A8F-9CFD-A045902E4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63DA3-53CF-4AF0-A726-04EB50C48372}" type="datetimeFigureOut">
              <a:rPr lang="es-ES" smtClean="0"/>
              <a:t>29/03/2024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1EDFC69-E5EA-9E86-2149-206B29554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AA5FD59-207A-AA85-8A0B-57DF66949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04374463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977103-C0F2-82CF-2675-A135FDBB6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133B0D5-4340-EECC-7E21-FA7CA32DA5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7C298C1-7F03-E3ED-1E97-3AFA81E419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E52CB91-1FE9-A8A3-2AB3-7197056409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471A4A9-95C4-B5BE-DC06-C3ED917313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2445238-3A3A-6678-1907-3B196D737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63DA3-53CF-4AF0-A726-04EB50C48372}" type="datetimeFigureOut">
              <a:rPr lang="es-ES" smtClean="0"/>
              <a:t>29/03/2024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1BB01BC-9B25-BAC3-5C2C-590D8E11F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4E0F7A0-517C-58BD-7B76-A07ED0FDD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2705646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B49A06-814A-E106-4728-4B57E4B0B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3DB1ABB-5083-5A23-C4B2-2B61036A0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63DA3-53CF-4AF0-A726-04EB50C48372}" type="datetimeFigureOut">
              <a:rPr lang="es-ES" smtClean="0"/>
              <a:t>29/03/2024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0F4A9FF-F4DC-EA0C-558F-95826B4A5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6B2A2F7-DCE6-AF53-2A8D-9D939A9D7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3718696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49204CF-30E6-5AAF-1B26-440E447E7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63DA3-53CF-4AF0-A726-04EB50C48372}" type="datetimeFigureOut">
              <a:rPr lang="es-ES" smtClean="0"/>
              <a:t>29/03/2024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0F3B45C-70C4-6B8B-9A9C-17A01935B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137C9EB-9225-5B2D-A9C0-C23B0E2D2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0723659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73D1EF-18DF-D313-D739-D58475F24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90F952-5E12-0737-57F1-3D9E03CE3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92ED3EB-3D09-DE07-19ED-063C768A42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265F88B-0BA1-6C37-73BF-14030FA77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63DA3-53CF-4AF0-A726-04EB50C48372}" type="datetimeFigureOut">
              <a:rPr lang="es-ES" smtClean="0"/>
              <a:t>29/03/2024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5DB1886-4F03-E25F-F197-DC324A74A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87D714D-EB2D-B87A-480E-615F4F4DD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787329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364D9B-66B2-F3C6-18F0-F8B20FC8B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A56B6E6-FF5B-90B0-0A1F-9BF0965917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168B9C6-D72C-0D1B-26AC-F064962F0B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15B5197-6EBE-824A-38AC-79854F369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63DA3-53CF-4AF0-A726-04EB50C48372}" type="datetimeFigureOut">
              <a:rPr lang="es-ES" smtClean="0"/>
              <a:t>29/03/2024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CEBC634-24ED-964D-0B48-49112241C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A00FDC3-3ACB-C505-9D1A-294B7F936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84337630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0A5D816-FA02-5353-45B7-112974511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3BB7CDE-3447-BDEE-F633-782A1CCD95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CE09EC1-711E-A764-C880-D5F297B949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663DA3-53CF-4AF0-A726-04EB50C48372}" type="datetimeFigureOut">
              <a:rPr lang="es-ES" smtClean="0"/>
              <a:t>29/03/2024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555148-EEB7-8E7E-6FD4-97B48D9050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22E288-4AC4-ECD2-D3F1-CB9AA73BF3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25933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</p:sldLayoutIdLst>
  <p:transition>
    <p:fade thruBlk="1"/>
  </p:transition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42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www.slidescarnival.com/copyright-and-legal-information" TargetMode="External"/><Relationship Id="rId4" Type="http://schemas.openxmlformats.org/officeDocument/2006/relationships/hyperlink" Target="http://www.slidescarnival.com/help-use-presentation-template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6.xml"/><Relationship Id="rId4" Type="http://schemas.openxmlformats.org/officeDocument/2006/relationships/hyperlink" Target="http://unsplash.com/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raleway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www.fontsquirrel.com/fonts/lato" TargetMode="Externa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jpg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BCBE601-64E0-3F4C-E30A-D5B582347C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" t="204" r="54722" b="-105"/>
          <a:stretch/>
        </p:blipFill>
        <p:spPr>
          <a:xfrm>
            <a:off x="6821632" y="-1"/>
            <a:ext cx="2322368" cy="5143501"/>
          </a:xfrm>
          <a:prstGeom prst="rect">
            <a:avLst/>
          </a:prstGeom>
        </p:spPr>
      </p:pic>
      <p:sp>
        <p:nvSpPr>
          <p:cNvPr id="106" name="Google Shape;106;p14"/>
          <p:cNvSpPr txBox="1">
            <a:spLocks noGrp="1"/>
          </p:cNvSpPr>
          <p:nvPr>
            <p:ph type="sldNum" sz="quarter" idx="12"/>
          </p:nvPr>
        </p:nvSpPr>
        <p:spPr>
          <a:xfrm>
            <a:off x="187010" y="4760336"/>
            <a:ext cx="230332" cy="2738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>
                <a:solidFill>
                  <a:schemeClr val="tx1"/>
                </a:solidFill>
                <a:latin typeface="Consolas" panose="020B0609020204030204" pitchFamily="49" charset="0"/>
              </a:rPr>
              <a:t>1</a:t>
            </a:fld>
            <a:endParaRPr sz="10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102" name="Google Shape;102;p14"/>
          <p:cNvSpPr txBox="1">
            <a:spLocks noGrp="1"/>
          </p:cNvSpPr>
          <p:nvPr>
            <p:ph type="ctrTitle" idx="4294967295"/>
          </p:nvPr>
        </p:nvSpPr>
        <p:spPr>
          <a:xfrm>
            <a:off x="0" y="258763"/>
            <a:ext cx="6940550" cy="19954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200" dirty="0">
                <a:solidFill>
                  <a:srgbClr val="F7B737"/>
                </a:solidFill>
                <a:latin typeface="Menlo"/>
              </a:rPr>
              <a:t>Análisis de alquileres de inmuebles en España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CB805154-01B3-A491-10C2-F0BB353AA4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308" y="2510123"/>
            <a:ext cx="5818909" cy="1538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s-ES" altLang="es-ES" sz="2000" b="1" i="0" u="none" strike="noStrike" cap="none" normalizeH="0" baseline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{Nombres: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ES" sz="1800" b="1" i="0" u="none" strike="noStrike" cap="none" normalizeH="0" baseline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[“Alfredo Blanco”,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ES" sz="1800" b="1" i="0" u="none" strike="noStrike" cap="none" normalizeH="0" baseline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“Daniel Sánchez”,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ES" sz="1800" b="1" i="0" u="none" strike="noStrike" cap="none" normalizeH="0" baseline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“Fernando Lucas”]</a:t>
            </a:r>
            <a:endParaRPr kumimoji="0" lang="es-ES" altLang="es-ES" sz="2000" b="1" i="0" u="none" strike="noStrike" cap="none" normalizeH="0" baseline="0" dirty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s-ES" altLang="es-ES" sz="2000" b="1" i="0" u="none" strike="noStrike" cap="none" normalizeH="0" baseline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>
            <a:spLocks noGrp="1"/>
          </p:cNvSpPr>
          <p:nvPr>
            <p:ph type="body" idx="1"/>
          </p:nvPr>
        </p:nvSpPr>
        <p:spPr>
          <a:xfrm>
            <a:off x="187010" y="779769"/>
            <a:ext cx="4066938" cy="18384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US" b="1" dirty="0">
                <a:solidFill>
                  <a:schemeClr val="accent4">
                    <a:lumMod val="75000"/>
                  </a:schemeClr>
                </a:solidFill>
              </a:rPr>
              <a:t>Desafíos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Generación de </a:t>
            </a:r>
            <a:r>
              <a:rPr lang="es-ES" dirty="0">
                <a:solidFill>
                  <a:srgbClr val="D59109"/>
                </a:solidFill>
              </a:rPr>
              <a:t>centroides</a:t>
            </a:r>
            <a:r>
              <a:rPr lang="es-ES" dirty="0"/>
              <a:t> a través de .</a:t>
            </a:r>
            <a:r>
              <a:rPr lang="es-ES" dirty="0" err="1"/>
              <a:t>json</a:t>
            </a:r>
            <a:endParaRPr lang="es-ES" dirty="0"/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rgbClr val="D59109"/>
                </a:solidFill>
              </a:rPr>
              <a:t>Tooltip</a:t>
            </a:r>
            <a:r>
              <a:rPr lang="es-ES" dirty="0">
                <a:solidFill>
                  <a:srgbClr val="D59109"/>
                </a:solidFill>
              </a:rPr>
              <a:t> </a:t>
            </a:r>
            <a:r>
              <a:rPr lang="es-ES" dirty="0"/>
              <a:t>con </a:t>
            </a:r>
            <a:r>
              <a:rPr lang="es-ES" dirty="0" err="1"/>
              <a:t>barplots</a:t>
            </a:r>
            <a:r>
              <a:rPr lang="es-ES" dirty="0"/>
              <a:t> customizados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dirty="0"/>
          </a:p>
        </p:txBody>
      </p:sp>
      <p:sp>
        <p:nvSpPr>
          <p:cNvPr id="146" name="Google Shape;146;p19"/>
          <p:cNvSpPr txBox="1">
            <a:spLocks noGrp="1"/>
          </p:cNvSpPr>
          <p:nvPr>
            <p:ph type="body" idx="2"/>
          </p:nvPr>
        </p:nvSpPr>
        <p:spPr>
          <a:xfrm>
            <a:off x="4253948" y="804165"/>
            <a:ext cx="4890052" cy="22836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US" b="1" dirty="0">
                <a:solidFill>
                  <a:schemeClr val="accent4">
                    <a:lumMod val="75000"/>
                  </a:schemeClr>
                </a:solidFill>
              </a:rPr>
              <a:t>Resoluciones</a:t>
            </a:r>
            <a:endParaRPr b="1" dirty="0">
              <a:solidFill>
                <a:schemeClr val="accent4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Introducción de columna </a:t>
            </a:r>
            <a:r>
              <a:rPr lang="es-ES" dirty="0">
                <a:solidFill>
                  <a:srgbClr val="D59109"/>
                </a:solidFill>
              </a:rPr>
              <a:t>€/m²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dirty="0"/>
              <a:t>Utilización de la librería </a:t>
            </a:r>
            <a:r>
              <a:rPr lang="en" dirty="0">
                <a:solidFill>
                  <a:srgbClr val="D59109"/>
                </a:solidFill>
              </a:rPr>
              <a:t>geopandas</a:t>
            </a:r>
            <a:r>
              <a:rPr lang="en" dirty="0"/>
              <a:t> para centroides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dirty="0"/>
              <a:t>Generación de </a:t>
            </a:r>
            <a:r>
              <a:rPr lang="en" dirty="0">
                <a:solidFill>
                  <a:srgbClr val="D59109"/>
                </a:solidFill>
              </a:rPr>
              <a:t>barplots</a:t>
            </a:r>
            <a:r>
              <a:rPr lang="en" dirty="0"/>
              <a:t> para Tooltip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dirty="0"/>
              <a:t>Utilización de </a:t>
            </a:r>
            <a:r>
              <a:rPr lang="en" dirty="0">
                <a:solidFill>
                  <a:srgbClr val="D59109"/>
                </a:solidFill>
              </a:rPr>
              <a:t>HTML</a:t>
            </a:r>
            <a:r>
              <a:rPr lang="en" dirty="0"/>
              <a:t> para Tooltip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" dirty="0"/>
          </a:p>
        </p:txBody>
      </p:sp>
      <p:sp>
        <p:nvSpPr>
          <p:cNvPr id="4" name="Google Shape;102;p14">
            <a:extLst>
              <a:ext uri="{FF2B5EF4-FFF2-40B4-BE49-F238E27FC236}">
                <a16:creationId xmlns:a16="http://schemas.microsoft.com/office/drawing/2014/main" id="{5921B42D-3D9D-BD5C-8FF9-4190E128310A}"/>
              </a:ext>
            </a:extLst>
          </p:cNvPr>
          <p:cNvSpPr txBox="1">
            <a:spLocks/>
          </p:cNvSpPr>
          <p:nvPr/>
        </p:nvSpPr>
        <p:spPr>
          <a:xfrm>
            <a:off x="291547" y="77997"/>
            <a:ext cx="8918714" cy="88128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s-ES" sz="4400" dirty="0">
                <a:solidFill>
                  <a:srgbClr val="F7B737"/>
                </a:solidFill>
                <a:latin typeface="Menlo"/>
              </a:rPr>
              <a:t>5.1 </a:t>
            </a:r>
            <a:r>
              <a:rPr lang="es-ES" sz="4000" dirty="0">
                <a:latin typeface="Menlo"/>
              </a:rPr>
              <a:t>Visualizaciones: </a:t>
            </a:r>
            <a:r>
              <a:rPr lang="es-ES" sz="4000" dirty="0" err="1">
                <a:latin typeface="Menlo"/>
              </a:rPr>
              <a:t>Choropleth</a:t>
            </a:r>
            <a:endParaRPr lang="es-ES" sz="4000" dirty="0">
              <a:latin typeface="Menlo"/>
            </a:endParaRPr>
          </a:p>
        </p:txBody>
      </p:sp>
      <p:sp>
        <p:nvSpPr>
          <p:cNvPr id="7" name="Google Shape;146;p19">
            <a:extLst>
              <a:ext uri="{FF2B5EF4-FFF2-40B4-BE49-F238E27FC236}">
                <a16:creationId xmlns:a16="http://schemas.microsoft.com/office/drawing/2014/main" id="{B5A53F0F-9EBC-A5C7-1BF9-3DD241799C3B}"/>
              </a:ext>
            </a:extLst>
          </p:cNvPr>
          <p:cNvSpPr txBox="1">
            <a:spLocks/>
          </p:cNvSpPr>
          <p:nvPr/>
        </p:nvSpPr>
        <p:spPr>
          <a:xfrm>
            <a:off x="4253948" y="2937739"/>
            <a:ext cx="4668078" cy="2096441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55600" algn="l" defTabSz="6858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▷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b="1" dirty="0">
                <a:ln>
                  <a:solidFill>
                    <a:schemeClr val="tx1"/>
                  </a:solidFill>
                </a:ln>
                <a:solidFill>
                  <a:schemeClr val="accent4">
                    <a:lumMod val="75000"/>
                  </a:schemeClr>
                </a:solidFill>
              </a:rPr>
              <a:t>Conclusión</a:t>
            </a:r>
            <a:endParaRPr lang="es-ES" dirty="0"/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ES" dirty="0"/>
              <a:t>Para un mismo distrito el €/m² y </a:t>
            </a:r>
            <a:r>
              <a:rPr lang="es-ES" dirty="0" err="1"/>
              <a:t>rental_cost</a:t>
            </a:r>
            <a:r>
              <a:rPr lang="es-ES" dirty="0"/>
              <a:t> se comportan diferente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ES" dirty="0"/>
              <a:t>Mientras más cercano al centro de la ciudad se encuentre el alquiler, más alto es el €/m²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s-ES" dirty="0"/>
          </a:p>
        </p:txBody>
      </p:sp>
      <p:sp>
        <p:nvSpPr>
          <p:cNvPr id="2" name="Google Shape;106;p14">
            <a:extLst>
              <a:ext uri="{FF2B5EF4-FFF2-40B4-BE49-F238E27FC236}">
                <a16:creationId xmlns:a16="http://schemas.microsoft.com/office/drawing/2014/main" id="{7B14C904-1B45-AF65-514A-1692D345D300}"/>
              </a:ext>
            </a:extLst>
          </p:cNvPr>
          <p:cNvSpPr txBox="1">
            <a:spLocks/>
          </p:cNvSpPr>
          <p:nvPr/>
        </p:nvSpPr>
        <p:spPr>
          <a:xfrm>
            <a:off x="187009" y="4760336"/>
            <a:ext cx="356329" cy="27384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defPPr>
              <a:defRPr lang="es-E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z="1100" smtClean="0">
                <a:solidFill>
                  <a:schemeClr val="tx1"/>
                </a:solidFill>
                <a:latin typeface="Consolas" panose="020B0609020204030204" pitchFamily="49" charset="0"/>
              </a:rPr>
              <a:pPr/>
              <a:t>10</a:t>
            </a:fld>
            <a:endParaRPr lang="en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65E18600-3AED-D92B-4B45-93AD4C4FB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021" y="2450497"/>
            <a:ext cx="3834718" cy="2057139"/>
          </a:xfrm>
          <a:prstGeom prst="rect">
            <a:avLst/>
          </a:prstGeom>
        </p:spPr>
      </p:pic>
      <p:sp>
        <p:nvSpPr>
          <p:cNvPr id="11" name="Google Shape;102;p14">
            <a:extLst>
              <a:ext uri="{FF2B5EF4-FFF2-40B4-BE49-F238E27FC236}">
                <a16:creationId xmlns:a16="http://schemas.microsoft.com/office/drawing/2014/main" id="{67D60FE2-D6DD-04B7-ED87-45C534329030}"/>
              </a:ext>
            </a:extLst>
          </p:cNvPr>
          <p:cNvSpPr txBox="1">
            <a:spLocks/>
          </p:cNvSpPr>
          <p:nvPr/>
        </p:nvSpPr>
        <p:spPr>
          <a:xfrm>
            <a:off x="137314" y="4455454"/>
            <a:ext cx="4196146" cy="32958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s-ES" sz="1100" dirty="0">
                <a:solidFill>
                  <a:srgbClr val="A16E07"/>
                </a:solidFill>
                <a:latin typeface="Menlo"/>
              </a:rPr>
              <a:t>Para más información abrir los </a:t>
            </a:r>
            <a:r>
              <a:rPr lang="es-ES" sz="1100" dirty="0" err="1">
                <a:solidFill>
                  <a:srgbClr val="A16E07"/>
                </a:solidFill>
                <a:latin typeface="Menlo"/>
              </a:rPr>
              <a:t>Choropleth</a:t>
            </a:r>
            <a:r>
              <a:rPr lang="es-ES" sz="1100" dirty="0">
                <a:solidFill>
                  <a:srgbClr val="A16E07"/>
                </a:solidFill>
                <a:latin typeface="Menlo"/>
              </a:rPr>
              <a:t> en el archivo del proyecto</a:t>
            </a:r>
          </a:p>
        </p:txBody>
      </p:sp>
    </p:spTree>
    <p:extLst>
      <p:ext uri="{BB962C8B-B14F-4D97-AF65-F5344CB8AC3E}">
        <p14:creationId xmlns:p14="http://schemas.microsoft.com/office/powerpoint/2010/main" val="2099316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>
            <a:spLocks noGrp="1"/>
          </p:cNvSpPr>
          <p:nvPr>
            <p:ph type="body" idx="1"/>
          </p:nvPr>
        </p:nvSpPr>
        <p:spPr>
          <a:xfrm>
            <a:off x="187010" y="779769"/>
            <a:ext cx="4384990" cy="18384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US" b="1" dirty="0">
                <a:solidFill>
                  <a:schemeClr val="accent4">
                    <a:lumMod val="75000"/>
                  </a:schemeClr>
                </a:solidFill>
              </a:rPr>
              <a:t>Desafíos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Alquiler más común por ciudad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ES" dirty="0"/>
              <a:t>Histogramas con variables numéricas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D59109"/>
                </a:solidFill>
              </a:rPr>
              <a:t>Normalización</a:t>
            </a:r>
            <a:r>
              <a:rPr lang="es-ES" dirty="0"/>
              <a:t> de histogramas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dirty="0"/>
          </a:p>
        </p:txBody>
      </p:sp>
      <p:sp>
        <p:nvSpPr>
          <p:cNvPr id="146" name="Google Shape;146;p19"/>
          <p:cNvSpPr txBox="1">
            <a:spLocks noGrp="1"/>
          </p:cNvSpPr>
          <p:nvPr>
            <p:ph type="body" idx="2"/>
          </p:nvPr>
        </p:nvSpPr>
        <p:spPr>
          <a:xfrm>
            <a:off x="4679344" y="794328"/>
            <a:ext cx="4219490" cy="18695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US" b="1" dirty="0">
                <a:solidFill>
                  <a:schemeClr val="accent4">
                    <a:lumMod val="75000"/>
                  </a:schemeClr>
                </a:solidFill>
              </a:rPr>
              <a:t>Resoluciones</a:t>
            </a:r>
            <a:endParaRPr b="1" dirty="0">
              <a:solidFill>
                <a:schemeClr val="accent4">
                  <a:lumMod val="75000"/>
                </a:schemeClr>
              </a:solidFill>
            </a:endParaRP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D59109"/>
                </a:solidFill>
              </a:rPr>
              <a:t>Histogramas</a:t>
            </a:r>
            <a:r>
              <a:rPr lang="es-ES" dirty="0"/>
              <a:t> de cada variable 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rgbClr val="D59109"/>
                </a:solidFill>
              </a:rPr>
              <a:t>Binning</a:t>
            </a:r>
            <a:r>
              <a:rPr lang="es-ES" dirty="0">
                <a:solidFill>
                  <a:srgbClr val="D59109"/>
                </a:solidFill>
              </a:rPr>
              <a:t> </a:t>
            </a:r>
            <a:r>
              <a:rPr lang="es-ES" dirty="0"/>
              <a:t>para variables numéricas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dirty="0"/>
              <a:t>Realizar histogramas a partir de </a:t>
            </a:r>
            <a:r>
              <a:rPr lang="en" dirty="0">
                <a:solidFill>
                  <a:srgbClr val="D59109"/>
                </a:solidFill>
              </a:rPr>
              <a:t>porcentaje</a:t>
            </a:r>
            <a:r>
              <a:rPr lang="en" dirty="0"/>
              <a:t> de datos y no conteo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" dirty="0"/>
          </a:p>
        </p:txBody>
      </p:sp>
      <p:sp>
        <p:nvSpPr>
          <p:cNvPr id="4" name="Google Shape;102;p14">
            <a:extLst>
              <a:ext uri="{FF2B5EF4-FFF2-40B4-BE49-F238E27FC236}">
                <a16:creationId xmlns:a16="http://schemas.microsoft.com/office/drawing/2014/main" id="{5921B42D-3D9D-BD5C-8FF9-4190E128310A}"/>
              </a:ext>
            </a:extLst>
          </p:cNvPr>
          <p:cNvSpPr txBox="1">
            <a:spLocks/>
          </p:cNvSpPr>
          <p:nvPr/>
        </p:nvSpPr>
        <p:spPr>
          <a:xfrm>
            <a:off x="291547" y="77997"/>
            <a:ext cx="8918714" cy="88128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s-ES" sz="4400" dirty="0">
                <a:solidFill>
                  <a:srgbClr val="F7B737"/>
                </a:solidFill>
                <a:latin typeface="Menlo"/>
              </a:rPr>
              <a:t>5.2 </a:t>
            </a:r>
            <a:r>
              <a:rPr lang="es-ES" sz="4000" dirty="0">
                <a:latin typeface="Menlo"/>
              </a:rPr>
              <a:t>Visualizaciones: </a:t>
            </a:r>
            <a:r>
              <a:rPr lang="es-ES" sz="4000" dirty="0" err="1">
                <a:latin typeface="Menlo"/>
              </a:rPr>
              <a:t>Barplots</a:t>
            </a:r>
            <a:endParaRPr lang="es-ES" sz="4000" dirty="0">
              <a:latin typeface="Menlo"/>
            </a:endParaRPr>
          </a:p>
        </p:txBody>
      </p:sp>
      <p:sp>
        <p:nvSpPr>
          <p:cNvPr id="7" name="Google Shape;146;p19">
            <a:extLst>
              <a:ext uri="{FF2B5EF4-FFF2-40B4-BE49-F238E27FC236}">
                <a16:creationId xmlns:a16="http://schemas.microsoft.com/office/drawing/2014/main" id="{B5A53F0F-9EBC-A5C7-1BF9-3DD241799C3B}"/>
              </a:ext>
            </a:extLst>
          </p:cNvPr>
          <p:cNvSpPr txBox="1">
            <a:spLocks/>
          </p:cNvSpPr>
          <p:nvPr/>
        </p:nvSpPr>
        <p:spPr>
          <a:xfrm>
            <a:off x="182039" y="2429137"/>
            <a:ext cx="8665443" cy="513677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55600" algn="l" defTabSz="6858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▷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b="1" dirty="0">
                <a:ln>
                  <a:solidFill>
                    <a:schemeClr val="tx1"/>
                  </a:solidFill>
                </a:ln>
                <a:solidFill>
                  <a:schemeClr val="accent4">
                    <a:lumMod val="75000"/>
                  </a:schemeClr>
                </a:solidFill>
              </a:rPr>
              <a:t>Conclusión: </a:t>
            </a:r>
            <a:r>
              <a:rPr lang="es-ES" dirty="0"/>
              <a:t>La</a:t>
            </a:r>
            <a:r>
              <a:rPr lang="es-ES" b="1" dirty="0">
                <a:ln>
                  <a:solidFill>
                    <a:schemeClr val="tx1"/>
                  </a:solidFill>
                </a:ln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s-ES" dirty="0"/>
              <a:t>vivienda en alquiler más común sería la barra más alta</a:t>
            </a:r>
          </a:p>
        </p:txBody>
      </p:sp>
      <p:sp>
        <p:nvSpPr>
          <p:cNvPr id="2" name="Google Shape;106;p14">
            <a:extLst>
              <a:ext uri="{FF2B5EF4-FFF2-40B4-BE49-F238E27FC236}">
                <a16:creationId xmlns:a16="http://schemas.microsoft.com/office/drawing/2014/main" id="{7B14C904-1B45-AF65-514A-1692D345D300}"/>
              </a:ext>
            </a:extLst>
          </p:cNvPr>
          <p:cNvSpPr txBox="1">
            <a:spLocks/>
          </p:cNvSpPr>
          <p:nvPr/>
        </p:nvSpPr>
        <p:spPr>
          <a:xfrm>
            <a:off x="187010" y="4760336"/>
            <a:ext cx="343077" cy="27384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defPPr>
              <a:defRPr lang="es-E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z="1100" smtClean="0">
                <a:solidFill>
                  <a:schemeClr val="tx1"/>
                </a:solidFill>
                <a:latin typeface="Consolas" panose="020B0609020204030204" pitchFamily="49" charset="0"/>
              </a:rPr>
              <a:pPr/>
              <a:t>11</a:t>
            </a:fld>
            <a:endParaRPr lang="en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5055522-2931-94C6-A8DD-783693CC73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4663"/>
          <a:stretch/>
        </p:blipFill>
        <p:spPr>
          <a:xfrm>
            <a:off x="223245" y="3724691"/>
            <a:ext cx="2179995" cy="88128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9B75F9A5-0B8A-10B2-0154-6C902AA2E1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612" b="23997"/>
          <a:stretch/>
        </p:blipFill>
        <p:spPr>
          <a:xfrm>
            <a:off x="6873447" y="3739207"/>
            <a:ext cx="2175436" cy="881281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8EE64977-3EB9-41AC-505D-A145DA0304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704" y="2942814"/>
            <a:ext cx="8768146" cy="739014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35C7C153-D30C-07CC-5711-EB08D5E9E9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558" b="49104"/>
          <a:stretch/>
        </p:blipFill>
        <p:spPr>
          <a:xfrm>
            <a:off x="2432436" y="3737943"/>
            <a:ext cx="2179995" cy="881281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94622AC5-C5EA-1C56-4515-A046FAD69E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6021"/>
          <a:stretch/>
        </p:blipFill>
        <p:spPr>
          <a:xfrm>
            <a:off x="4679344" y="3734836"/>
            <a:ext cx="2175436" cy="832255"/>
          </a:xfrm>
          <a:prstGeom prst="rect">
            <a:avLst/>
          </a:prstGeom>
        </p:spPr>
      </p:pic>
      <p:sp>
        <p:nvSpPr>
          <p:cNvPr id="14" name="Google Shape;102;p14">
            <a:extLst>
              <a:ext uri="{FF2B5EF4-FFF2-40B4-BE49-F238E27FC236}">
                <a16:creationId xmlns:a16="http://schemas.microsoft.com/office/drawing/2014/main" id="{872F8570-D322-3A65-B2AF-03C65C10C70F}"/>
              </a:ext>
            </a:extLst>
          </p:cNvPr>
          <p:cNvSpPr txBox="1">
            <a:spLocks/>
          </p:cNvSpPr>
          <p:nvPr/>
        </p:nvSpPr>
        <p:spPr>
          <a:xfrm>
            <a:off x="728870" y="4593595"/>
            <a:ext cx="8150085" cy="294813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s-ES" sz="1100" dirty="0">
                <a:solidFill>
                  <a:srgbClr val="A16E07"/>
                </a:solidFill>
                <a:latin typeface="Menlo"/>
              </a:rPr>
              <a:t>Cada variable para la ciudad está indicada en el </a:t>
            </a:r>
            <a:r>
              <a:rPr lang="es-ES" sz="1100" dirty="0" err="1">
                <a:solidFill>
                  <a:srgbClr val="A16E07"/>
                </a:solidFill>
                <a:latin typeface="Menlo"/>
              </a:rPr>
              <a:t>DataFrame</a:t>
            </a:r>
            <a:r>
              <a:rPr lang="es-ES" sz="1100" dirty="0">
                <a:solidFill>
                  <a:srgbClr val="A16E07"/>
                </a:solidFill>
                <a:latin typeface="Menlo"/>
              </a:rPr>
              <a:t>, junto con qué porcentaje representa esta elección para la variable </a:t>
            </a:r>
          </a:p>
        </p:txBody>
      </p:sp>
    </p:spTree>
    <p:extLst>
      <p:ext uri="{BB962C8B-B14F-4D97-AF65-F5344CB8AC3E}">
        <p14:creationId xmlns:p14="http://schemas.microsoft.com/office/powerpoint/2010/main" val="11636814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 txBox="1">
            <a:spLocks noGrp="1"/>
          </p:cNvSpPr>
          <p:nvPr>
            <p:ph type="body" idx="2"/>
          </p:nvPr>
        </p:nvSpPr>
        <p:spPr>
          <a:xfrm>
            <a:off x="159027" y="715617"/>
            <a:ext cx="8918714" cy="20593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Se realizó la prueba de ANOVA para el análisis de distritos (cada ciudad) y para el conjunto de ciudades (tres ciudades). Arrojando lo siguiente (para las tres ciudades):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D59109"/>
                </a:solidFill>
              </a:rPr>
              <a:t>Estadístico F</a:t>
            </a:r>
            <a:r>
              <a:rPr lang="en" dirty="0"/>
              <a:t>: 28.53, indica gran variabilidad entre ciudades.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D59109"/>
                </a:solidFill>
              </a:rPr>
              <a:t>Valor p</a:t>
            </a:r>
            <a:r>
              <a:rPr lang="en" dirty="0"/>
              <a:t>: </a:t>
            </a:r>
            <a:r>
              <a:rPr lang="es-ES" dirty="0"/>
              <a:t>~0 (2.28e-48)</a:t>
            </a:r>
            <a:r>
              <a:rPr lang="en" dirty="0"/>
              <a:t>, rechaza la hipótesis nula.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ES" b="1" dirty="0">
                <a:ln>
                  <a:solidFill>
                    <a:schemeClr val="tx1"/>
                  </a:solidFill>
                </a:ln>
                <a:solidFill>
                  <a:schemeClr val="accent4">
                    <a:lumMod val="75000"/>
                  </a:schemeClr>
                </a:solidFill>
              </a:rPr>
              <a:t>Conclusión</a:t>
            </a:r>
            <a:r>
              <a:rPr lang="es-ES" dirty="0"/>
              <a:t>: La ubicación (ciudad y distrito) afecta significativamente los precios de alquiler.</a:t>
            </a:r>
            <a:endParaRPr lang="en" dirty="0"/>
          </a:p>
        </p:txBody>
      </p:sp>
      <p:sp>
        <p:nvSpPr>
          <p:cNvPr id="4" name="Google Shape;102;p14">
            <a:extLst>
              <a:ext uri="{FF2B5EF4-FFF2-40B4-BE49-F238E27FC236}">
                <a16:creationId xmlns:a16="http://schemas.microsoft.com/office/drawing/2014/main" id="{5921B42D-3D9D-BD5C-8FF9-4190E128310A}"/>
              </a:ext>
            </a:extLst>
          </p:cNvPr>
          <p:cNvSpPr txBox="1">
            <a:spLocks/>
          </p:cNvSpPr>
          <p:nvPr/>
        </p:nvSpPr>
        <p:spPr>
          <a:xfrm>
            <a:off x="291547" y="77997"/>
            <a:ext cx="8918714" cy="88128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s-ES" sz="4400" dirty="0">
                <a:solidFill>
                  <a:srgbClr val="F7B737"/>
                </a:solidFill>
                <a:latin typeface="Menlo"/>
              </a:rPr>
              <a:t>6.1 </a:t>
            </a:r>
            <a:r>
              <a:rPr lang="es-ES" sz="4000" dirty="0">
                <a:latin typeface="Menlo"/>
              </a:rPr>
              <a:t>Conclusiones estadísticas: ANOVA</a:t>
            </a:r>
          </a:p>
        </p:txBody>
      </p:sp>
      <p:sp>
        <p:nvSpPr>
          <p:cNvPr id="2" name="Google Shape;106;p14">
            <a:extLst>
              <a:ext uri="{FF2B5EF4-FFF2-40B4-BE49-F238E27FC236}">
                <a16:creationId xmlns:a16="http://schemas.microsoft.com/office/drawing/2014/main" id="{7B14C904-1B45-AF65-514A-1692D345D300}"/>
              </a:ext>
            </a:extLst>
          </p:cNvPr>
          <p:cNvSpPr txBox="1">
            <a:spLocks/>
          </p:cNvSpPr>
          <p:nvPr/>
        </p:nvSpPr>
        <p:spPr>
          <a:xfrm>
            <a:off x="187010" y="4760336"/>
            <a:ext cx="343077" cy="27384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defPPr>
              <a:defRPr lang="es-E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z="1100" smtClean="0">
                <a:solidFill>
                  <a:schemeClr val="tx1"/>
                </a:solidFill>
                <a:latin typeface="Consolas" panose="020B0609020204030204" pitchFamily="49" charset="0"/>
              </a:rPr>
              <a:pPr/>
              <a:t>12</a:t>
            </a:fld>
            <a:endParaRPr lang="en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031C9318-9C04-8247-E12E-B47E12013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" y="2782428"/>
            <a:ext cx="3916017" cy="2361072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BDE700CB-3C9A-F3C1-E88B-63A06E4096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5145" y="2774955"/>
            <a:ext cx="2576162" cy="228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7967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 txBox="1">
            <a:spLocks noGrp="1"/>
          </p:cNvSpPr>
          <p:nvPr>
            <p:ph type="body" idx="2"/>
          </p:nvPr>
        </p:nvSpPr>
        <p:spPr>
          <a:xfrm>
            <a:off x="530087" y="861392"/>
            <a:ext cx="5551925" cy="19217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Se observo que existe una </a:t>
            </a:r>
            <a:r>
              <a:rPr lang="en" dirty="0">
                <a:solidFill>
                  <a:srgbClr val="D59109"/>
                </a:solidFill>
              </a:rPr>
              <a:t>relación</a:t>
            </a:r>
            <a:r>
              <a:rPr lang="en" dirty="0"/>
              <a:t> entre la fecha de publicación y la proporción de anuncios, donde la proporción disminuye por casi su totalidad en menos de </a:t>
            </a:r>
            <a:r>
              <a:rPr lang="en" dirty="0">
                <a:solidFill>
                  <a:srgbClr val="D59109"/>
                </a:solidFill>
              </a:rPr>
              <a:t>100 días</a:t>
            </a:r>
            <a:r>
              <a:rPr lang="en" dirty="0"/>
              <a:t>. Siendo así, se realizó un análisis con la prueba t y al no cumplirse se utilizó la U de </a:t>
            </a:r>
            <a:r>
              <a:rPr lang="es-ES" dirty="0"/>
              <a:t>Mann-Whitney,</a:t>
            </a:r>
            <a:r>
              <a:rPr lang="en" dirty="0"/>
              <a:t> arrojando lo siguiente:</a:t>
            </a:r>
          </a:p>
        </p:txBody>
      </p:sp>
      <p:sp>
        <p:nvSpPr>
          <p:cNvPr id="4" name="Google Shape;102;p14">
            <a:extLst>
              <a:ext uri="{FF2B5EF4-FFF2-40B4-BE49-F238E27FC236}">
                <a16:creationId xmlns:a16="http://schemas.microsoft.com/office/drawing/2014/main" id="{5921B42D-3D9D-BD5C-8FF9-4190E128310A}"/>
              </a:ext>
            </a:extLst>
          </p:cNvPr>
          <p:cNvSpPr txBox="1">
            <a:spLocks/>
          </p:cNvSpPr>
          <p:nvPr/>
        </p:nvSpPr>
        <p:spPr>
          <a:xfrm>
            <a:off x="291547" y="77997"/>
            <a:ext cx="8918714" cy="88128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s-ES" sz="4400" dirty="0">
                <a:solidFill>
                  <a:srgbClr val="F7B737"/>
                </a:solidFill>
                <a:latin typeface="Menlo"/>
              </a:rPr>
              <a:t>6.2 </a:t>
            </a:r>
            <a:r>
              <a:rPr lang="es-ES" sz="4000" dirty="0">
                <a:latin typeface="Menlo"/>
              </a:rPr>
              <a:t>Conclusiones estadísticas: MWU</a:t>
            </a:r>
          </a:p>
        </p:txBody>
      </p:sp>
      <p:sp>
        <p:nvSpPr>
          <p:cNvPr id="2" name="Google Shape;106;p14">
            <a:extLst>
              <a:ext uri="{FF2B5EF4-FFF2-40B4-BE49-F238E27FC236}">
                <a16:creationId xmlns:a16="http://schemas.microsoft.com/office/drawing/2014/main" id="{7B14C904-1B45-AF65-514A-1692D345D300}"/>
              </a:ext>
            </a:extLst>
          </p:cNvPr>
          <p:cNvSpPr txBox="1">
            <a:spLocks/>
          </p:cNvSpPr>
          <p:nvPr/>
        </p:nvSpPr>
        <p:spPr>
          <a:xfrm>
            <a:off x="187010" y="4760336"/>
            <a:ext cx="343077" cy="27384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defPPr>
              <a:defRPr lang="es-E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z="1100" smtClean="0">
                <a:solidFill>
                  <a:schemeClr val="tx1"/>
                </a:solidFill>
                <a:latin typeface="Consolas" panose="020B0609020204030204" pitchFamily="49" charset="0"/>
              </a:rPr>
              <a:pPr/>
              <a:t>13</a:t>
            </a:fld>
            <a:endParaRPr lang="en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58117F9-859A-2C13-B06C-C95052998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2335" y="768626"/>
            <a:ext cx="2952638" cy="2329417"/>
          </a:xfrm>
          <a:prstGeom prst="rect">
            <a:avLst/>
          </a:prstGeom>
        </p:spPr>
      </p:pic>
      <p:sp>
        <p:nvSpPr>
          <p:cNvPr id="10" name="Google Shape;146;p19">
            <a:extLst>
              <a:ext uri="{FF2B5EF4-FFF2-40B4-BE49-F238E27FC236}">
                <a16:creationId xmlns:a16="http://schemas.microsoft.com/office/drawing/2014/main" id="{3868761C-EAB1-F6D0-8F15-98374C4AA106}"/>
              </a:ext>
            </a:extLst>
          </p:cNvPr>
          <p:cNvSpPr txBox="1">
            <a:spLocks/>
          </p:cNvSpPr>
          <p:nvPr/>
        </p:nvSpPr>
        <p:spPr>
          <a:xfrm>
            <a:off x="556592" y="2604282"/>
            <a:ext cx="7964556" cy="2158232"/>
          </a:xfrm>
          <a:prstGeom prst="rect">
            <a:avLst/>
          </a:prstGeom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55600" algn="l" defTabSz="6858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▷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Contraste de Mann-Whitney U: 4383461.0, valor p: 0.0003895436424678453</a:t>
            </a:r>
          </a:p>
          <a:p>
            <a:pPr marL="342900" indent="-34290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</a:pPr>
            <a:r>
              <a:rPr lang="es-ES" altLang="es-ES" dirty="0"/>
              <a:t>Se rechaza la hipótesis nula </a:t>
            </a:r>
            <a:r>
              <a:rPr lang="es-ES" altLang="es-ES" dirty="0" err="1"/>
              <a:t>μ_with_reduction</a:t>
            </a:r>
            <a:r>
              <a:rPr lang="es-ES" altLang="es-ES" dirty="0"/>
              <a:t> </a:t>
            </a:r>
            <a:r>
              <a:rPr lang="es-ES" altLang="es-ES" dirty="0">
                <a:solidFill>
                  <a:srgbClr val="D59109"/>
                </a:solidFill>
              </a:rPr>
              <a:t>≠</a:t>
            </a:r>
            <a:r>
              <a:rPr lang="es-ES" altLang="es-ES" dirty="0"/>
              <a:t> </a:t>
            </a:r>
            <a:r>
              <a:rPr lang="es-ES" altLang="es-ES" dirty="0" err="1"/>
              <a:t>μ_without_reduction</a:t>
            </a:r>
            <a:r>
              <a:rPr lang="es-ES" altLang="es-ES" dirty="0"/>
              <a:t> 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ES" b="1" dirty="0">
                <a:ln>
                  <a:solidFill>
                    <a:schemeClr val="tx1"/>
                  </a:solidFill>
                </a:ln>
                <a:solidFill>
                  <a:schemeClr val="accent4">
                    <a:lumMod val="75000"/>
                  </a:schemeClr>
                </a:solidFill>
              </a:rPr>
              <a:t>Conclusión</a:t>
            </a:r>
            <a:r>
              <a:rPr lang="es-ES" dirty="0"/>
              <a:t>: La interpretación inicial sugiere que las propiedades con rebajas tienden a ser compradas más rápidamente, lo que podría explicar por qué son más recientes en la plataforma inmobiliaria.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4897953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 txBox="1">
            <a:spLocks noGrp="1"/>
          </p:cNvSpPr>
          <p:nvPr>
            <p:ph type="body" idx="2"/>
          </p:nvPr>
        </p:nvSpPr>
        <p:spPr>
          <a:xfrm>
            <a:off x="530087" y="861391"/>
            <a:ext cx="8322366" cy="35979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s-US" dirty="0"/>
              <a:t>Se realizaron dos funciones: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US" b="1" dirty="0" err="1">
                <a:ln>
                  <a:solidFill>
                    <a:schemeClr val="tx1"/>
                  </a:solidFill>
                </a:ln>
                <a:solidFill>
                  <a:schemeClr val="accent4">
                    <a:lumMod val="75000"/>
                  </a:schemeClr>
                </a:solidFill>
              </a:rPr>
              <a:t>rental_house_investment</a:t>
            </a:r>
            <a:r>
              <a:rPr lang="es-US" dirty="0"/>
              <a:t>: donde se incluye la inversión que se quiere hacer y en qué ciudad, y esto proporcionará los alquileres con mejores características que entren en esa inversión.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US" b="1" dirty="0">
                <a:ln>
                  <a:solidFill>
                    <a:schemeClr val="tx1"/>
                  </a:solidFill>
                </a:ln>
                <a:solidFill>
                  <a:schemeClr val="accent4">
                    <a:lumMod val="75000"/>
                  </a:schemeClr>
                </a:solidFill>
              </a:rPr>
              <a:t>chollos</a:t>
            </a:r>
            <a:r>
              <a:rPr lang="es-US" dirty="0"/>
              <a:t>:  donde se coloca una ciudad, se pueden especificar distritos y un valor k, que describirá de cuanto quieres que sea la variación de los valores. Esto devolverá una serie de alquileres con puntación 5, 7 y 10, de peor oferta a mejor oferta.</a:t>
            </a:r>
          </a:p>
          <a:p>
            <a:pPr marL="0" indent="0">
              <a:buNone/>
            </a:pPr>
            <a:r>
              <a:rPr lang="es-US" dirty="0"/>
              <a:t>NOTA: Para ambas funciones únicamente se utilizan los valores que se contengan en el </a:t>
            </a:r>
            <a:r>
              <a:rPr lang="es-US" dirty="0" err="1"/>
              <a:t>DataFrame</a:t>
            </a:r>
            <a:r>
              <a:rPr lang="es-US" dirty="0"/>
              <a:t> de elección.</a:t>
            </a:r>
          </a:p>
          <a:p>
            <a:pPr marL="0" indent="0">
              <a:buNone/>
            </a:pPr>
            <a:r>
              <a:rPr lang="es-US" b="1" dirty="0"/>
              <a:t>En la siguiente diapositiva se ve una demostración.</a:t>
            </a:r>
            <a:endParaRPr lang="en" b="1" dirty="0"/>
          </a:p>
        </p:txBody>
      </p:sp>
      <p:sp>
        <p:nvSpPr>
          <p:cNvPr id="4" name="Google Shape;102;p14">
            <a:extLst>
              <a:ext uri="{FF2B5EF4-FFF2-40B4-BE49-F238E27FC236}">
                <a16:creationId xmlns:a16="http://schemas.microsoft.com/office/drawing/2014/main" id="{5921B42D-3D9D-BD5C-8FF9-4190E128310A}"/>
              </a:ext>
            </a:extLst>
          </p:cNvPr>
          <p:cNvSpPr txBox="1">
            <a:spLocks/>
          </p:cNvSpPr>
          <p:nvPr/>
        </p:nvSpPr>
        <p:spPr>
          <a:xfrm>
            <a:off x="291547" y="77997"/>
            <a:ext cx="8918714" cy="88128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s-ES" sz="4400" dirty="0">
                <a:solidFill>
                  <a:srgbClr val="F7B737"/>
                </a:solidFill>
                <a:latin typeface="Menlo"/>
              </a:rPr>
              <a:t>7 </a:t>
            </a:r>
            <a:r>
              <a:rPr lang="es-ES" sz="4000" dirty="0">
                <a:latin typeface="Menlo"/>
              </a:rPr>
              <a:t>Aplicaciones basada en datos</a:t>
            </a:r>
          </a:p>
        </p:txBody>
      </p:sp>
      <p:sp>
        <p:nvSpPr>
          <p:cNvPr id="2" name="Google Shape;106;p14">
            <a:extLst>
              <a:ext uri="{FF2B5EF4-FFF2-40B4-BE49-F238E27FC236}">
                <a16:creationId xmlns:a16="http://schemas.microsoft.com/office/drawing/2014/main" id="{7B14C904-1B45-AF65-514A-1692D345D300}"/>
              </a:ext>
            </a:extLst>
          </p:cNvPr>
          <p:cNvSpPr txBox="1">
            <a:spLocks/>
          </p:cNvSpPr>
          <p:nvPr/>
        </p:nvSpPr>
        <p:spPr>
          <a:xfrm>
            <a:off x="187010" y="4760336"/>
            <a:ext cx="343077" cy="27384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defPPr>
              <a:defRPr lang="es-E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z="1100" smtClean="0">
                <a:solidFill>
                  <a:schemeClr val="tx1"/>
                </a:solidFill>
                <a:latin typeface="Consolas" panose="020B0609020204030204" pitchFamily="49" charset="0"/>
              </a:rPr>
              <a:pPr/>
              <a:t>14</a:t>
            </a:fld>
            <a:endParaRPr lang="en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2172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 txBox="1">
            <a:spLocks noGrp="1"/>
          </p:cNvSpPr>
          <p:nvPr>
            <p:ph type="body" idx="2"/>
          </p:nvPr>
        </p:nvSpPr>
        <p:spPr>
          <a:xfrm>
            <a:off x="530087" y="861391"/>
            <a:ext cx="8322366" cy="35979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s-US" dirty="0"/>
              <a:t>Se realizaron dos funciones: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US" b="1" dirty="0" err="1">
                <a:ln>
                  <a:solidFill>
                    <a:schemeClr val="tx1"/>
                  </a:solidFill>
                </a:ln>
                <a:solidFill>
                  <a:schemeClr val="accent4">
                    <a:lumMod val="75000"/>
                  </a:schemeClr>
                </a:solidFill>
              </a:rPr>
              <a:t>rental_house_investment</a:t>
            </a:r>
            <a:r>
              <a:rPr lang="es-US" dirty="0"/>
              <a:t>: donde se incluye la inversión que se quiere hacer y en qué ciudad, y esto proporcionará los alquileres con mejores características que entren en esa inversión.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US" b="1" dirty="0">
                <a:ln>
                  <a:solidFill>
                    <a:schemeClr val="tx1"/>
                  </a:solidFill>
                </a:ln>
                <a:solidFill>
                  <a:schemeClr val="accent4">
                    <a:lumMod val="75000"/>
                  </a:schemeClr>
                </a:solidFill>
              </a:rPr>
              <a:t>chollos</a:t>
            </a:r>
            <a:r>
              <a:rPr lang="es-US" dirty="0"/>
              <a:t>:  donde se coloca una ciudad, se pueden especificar distritos y un valor k, que describirá de cuanto quieres que sea la variación de los valores. Esto devolverá una serie de alquileres con puntación 5, 7 y 10, de peor oferta a mejor oferta.</a:t>
            </a:r>
          </a:p>
          <a:p>
            <a:pPr marL="0" indent="0">
              <a:buNone/>
            </a:pPr>
            <a:r>
              <a:rPr lang="es-US" dirty="0"/>
              <a:t>NOTA: Para ambas funciones únicamente se utilizan los valores que se contengan en el </a:t>
            </a:r>
            <a:r>
              <a:rPr lang="es-US" dirty="0" err="1"/>
              <a:t>DataFrame</a:t>
            </a:r>
            <a:r>
              <a:rPr lang="es-US" dirty="0"/>
              <a:t> de elección.</a:t>
            </a:r>
          </a:p>
          <a:p>
            <a:pPr marL="0" indent="0">
              <a:buNone/>
            </a:pPr>
            <a:r>
              <a:rPr lang="es-US" b="1" dirty="0"/>
              <a:t>En la siguiente diapositiva se ve una demostración.</a:t>
            </a:r>
            <a:endParaRPr lang="en" b="1" dirty="0"/>
          </a:p>
        </p:txBody>
      </p:sp>
      <p:sp>
        <p:nvSpPr>
          <p:cNvPr id="4" name="Google Shape;102;p14">
            <a:extLst>
              <a:ext uri="{FF2B5EF4-FFF2-40B4-BE49-F238E27FC236}">
                <a16:creationId xmlns:a16="http://schemas.microsoft.com/office/drawing/2014/main" id="{5921B42D-3D9D-BD5C-8FF9-4190E128310A}"/>
              </a:ext>
            </a:extLst>
          </p:cNvPr>
          <p:cNvSpPr txBox="1">
            <a:spLocks/>
          </p:cNvSpPr>
          <p:nvPr/>
        </p:nvSpPr>
        <p:spPr>
          <a:xfrm>
            <a:off x="291547" y="77997"/>
            <a:ext cx="8918714" cy="88128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s-ES" sz="4400" dirty="0">
                <a:solidFill>
                  <a:srgbClr val="F7B737"/>
                </a:solidFill>
                <a:latin typeface="Menlo"/>
              </a:rPr>
              <a:t>7 </a:t>
            </a:r>
            <a:r>
              <a:rPr lang="es-ES" sz="4000" dirty="0">
                <a:latin typeface="Menlo"/>
              </a:rPr>
              <a:t>Aplicaciones basada en datos</a:t>
            </a:r>
          </a:p>
        </p:txBody>
      </p:sp>
      <p:sp>
        <p:nvSpPr>
          <p:cNvPr id="2" name="Google Shape;106;p14">
            <a:extLst>
              <a:ext uri="{FF2B5EF4-FFF2-40B4-BE49-F238E27FC236}">
                <a16:creationId xmlns:a16="http://schemas.microsoft.com/office/drawing/2014/main" id="{7B14C904-1B45-AF65-514A-1692D345D300}"/>
              </a:ext>
            </a:extLst>
          </p:cNvPr>
          <p:cNvSpPr txBox="1">
            <a:spLocks/>
          </p:cNvSpPr>
          <p:nvPr/>
        </p:nvSpPr>
        <p:spPr>
          <a:xfrm>
            <a:off x="187010" y="4760336"/>
            <a:ext cx="343077" cy="27384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defPPr>
              <a:defRPr lang="es-E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z="1100" smtClean="0">
                <a:solidFill>
                  <a:schemeClr val="tx1"/>
                </a:solidFill>
                <a:latin typeface="Consolas" panose="020B0609020204030204" pitchFamily="49" charset="0"/>
              </a:rPr>
              <a:pPr/>
              <a:t>15</a:t>
            </a:fld>
            <a:endParaRPr lang="en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59248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" name="Google Shape;243;p28"/>
          <p:cNvGrpSpPr/>
          <p:nvPr/>
        </p:nvGrpSpPr>
        <p:grpSpPr>
          <a:xfrm>
            <a:off x="5526576" y="1013270"/>
            <a:ext cx="3562009" cy="2723847"/>
            <a:chOff x="5385185" y="1189775"/>
            <a:chExt cx="3305700" cy="2750995"/>
          </a:xfrm>
        </p:grpSpPr>
        <p:sp>
          <p:nvSpPr>
            <p:cNvPr id="244" name="Google Shape;244;p28"/>
            <p:cNvSpPr/>
            <p:nvPr/>
          </p:nvSpPr>
          <p:spPr>
            <a:xfrm>
              <a:off x="5385185" y="1189775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rgbClr val="714D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s-ES" sz="2400" dirty="0">
                  <a:effectLst/>
                </a:rPr>
                <a:t>📌</a:t>
              </a:r>
              <a:r>
                <a:rPr lang="es-ES" sz="240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Visualización</a:t>
              </a:r>
              <a:endParaRPr dirty="0">
                <a:solidFill>
                  <a:schemeClr val="bg1"/>
                </a:solidFill>
                <a:latin typeface="Consolas" panose="020B0609020204030204" pitchFamily="49" charset="0"/>
                <a:ea typeface="Lato"/>
                <a:cs typeface="Lato"/>
                <a:sym typeface="Lato"/>
              </a:endParaRPr>
            </a:p>
          </p:txBody>
        </p:sp>
        <p:sp>
          <p:nvSpPr>
            <p:cNvPr id="245" name="Google Shape;245;p28"/>
            <p:cNvSpPr txBox="1"/>
            <p:nvPr/>
          </p:nvSpPr>
          <p:spPr>
            <a:xfrm>
              <a:off x="6086119" y="1858695"/>
              <a:ext cx="2236200" cy="20820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📈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matplotlib</a:t>
              </a:r>
              <a:endParaRPr kumimoji="0" lang="es-ES" altLang="es-E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🌊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seaborn</a:t>
              </a:r>
              <a:endParaRPr kumimoji="0" lang="es-ES" altLang="es-E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🍃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folium</a:t>
              </a:r>
              <a:endParaRPr kumimoji="0" lang="es-ES" altLang="es-E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🗺️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geopandas</a:t>
              </a:r>
              <a:endParaRPr kumimoji="0" lang="es-ES" altLang="es-E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🔄 base64</a:t>
              </a:r>
            </a:p>
          </p:txBody>
        </p:sp>
      </p:grpSp>
      <p:grpSp>
        <p:nvGrpSpPr>
          <p:cNvPr id="246" name="Google Shape;246;p28"/>
          <p:cNvGrpSpPr/>
          <p:nvPr/>
        </p:nvGrpSpPr>
        <p:grpSpPr>
          <a:xfrm>
            <a:off x="-1" y="1013431"/>
            <a:ext cx="2639289" cy="2823077"/>
            <a:chOff x="0" y="1189989"/>
            <a:chExt cx="3546900" cy="2851214"/>
          </a:xfrm>
        </p:grpSpPr>
        <p:sp>
          <p:nvSpPr>
            <p:cNvPr id="247" name="Google Shape;247;p28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name="adj" fmla="val 50000"/>
              </a:avLst>
            </a:prstGeom>
            <a:solidFill>
              <a:srgbClr val="F7B7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s-ES" sz="2400" dirty="0"/>
                <a:t>🤖</a:t>
              </a:r>
              <a:r>
                <a:rPr lang="es-ES" sz="2400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Scrapping</a:t>
              </a:r>
              <a:endParaRPr sz="2400" dirty="0">
                <a:solidFill>
                  <a:schemeClr val="bg1"/>
                </a:solidFill>
                <a:latin typeface="Consolas" panose="020B0609020204030204" pitchFamily="49" charset="0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8" name="Google Shape;248;p28"/>
            <p:cNvSpPr txBox="1"/>
            <p:nvPr/>
          </p:nvSpPr>
          <p:spPr>
            <a:xfrm>
              <a:off x="406091" y="1895623"/>
              <a:ext cx="2924267" cy="21455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🍵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BeautifulSoup</a:t>
              </a:r>
              <a:endPara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🚗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Selenium</a:t>
              </a:r>
              <a:endPara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📡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Requests</a:t>
              </a:r>
              <a:endPara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⏰ time</a:t>
              </a:r>
              <a:endPara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📊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tqdm</a:t>
              </a:r>
              <a:endPara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</p:txBody>
        </p:sp>
      </p:grpSp>
      <p:grpSp>
        <p:nvGrpSpPr>
          <p:cNvPr id="249" name="Google Shape;249;p28"/>
          <p:cNvGrpSpPr/>
          <p:nvPr/>
        </p:nvGrpSpPr>
        <p:grpSpPr>
          <a:xfrm>
            <a:off x="2195947" y="1013270"/>
            <a:ext cx="3812840" cy="2985371"/>
            <a:chOff x="2944204" y="1189775"/>
            <a:chExt cx="3305700" cy="3015124"/>
          </a:xfrm>
        </p:grpSpPr>
        <p:sp>
          <p:nvSpPr>
            <p:cNvPr id="250" name="Google Shape;250;p28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rgbClr val="D591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s-ES" sz="240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👾Manejo de datos</a:t>
              </a:r>
              <a:endParaRPr dirty="0">
                <a:solidFill>
                  <a:schemeClr val="bg1"/>
                </a:solidFill>
                <a:latin typeface="Consolas" panose="020B0609020204030204" pitchFamily="49" charset="0"/>
                <a:ea typeface="Lato"/>
                <a:cs typeface="Lato"/>
                <a:sym typeface="Lato"/>
              </a:endParaRPr>
            </a:p>
          </p:txBody>
        </p:sp>
        <p:sp>
          <p:nvSpPr>
            <p:cNvPr id="251" name="Google Shape;251;p28"/>
            <p:cNvSpPr txBox="1"/>
            <p:nvPr/>
          </p:nvSpPr>
          <p:spPr>
            <a:xfrm>
              <a:off x="3588388" y="1858776"/>
              <a:ext cx="1983067" cy="23461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🧮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NumPy</a:t>
              </a:r>
              <a:endParaRPr kumimoji="0" lang="es-ES" altLang="es-E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🐼 Pandas</a:t>
              </a: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📅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Datetime</a:t>
              </a:r>
              <a:endParaRPr kumimoji="0" lang="es-ES" altLang="es-E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🎲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Random</a:t>
              </a:r>
              <a:endParaRPr kumimoji="0" lang="es-ES" altLang="es-E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➕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Math</a:t>
              </a:r>
              <a:endParaRPr kumimoji="0" lang="es-ES" altLang="es-E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🔍 Re</a:t>
              </a:r>
            </a:p>
          </p:txBody>
        </p:sp>
      </p:grpSp>
      <p:sp>
        <p:nvSpPr>
          <p:cNvPr id="2" name="Google Shape;106;p14">
            <a:extLst>
              <a:ext uri="{FF2B5EF4-FFF2-40B4-BE49-F238E27FC236}">
                <a16:creationId xmlns:a16="http://schemas.microsoft.com/office/drawing/2014/main" id="{CD1F48CD-D371-C049-7FA5-2269A068E68C}"/>
              </a:ext>
            </a:extLst>
          </p:cNvPr>
          <p:cNvSpPr txBox="1">
            <a:spLocks/>
          </p:cNvSpPr>
          <p:nvPr/>
        </p:nvSpPr>
        <p:spPr>
          <a:xfrm>
            <a:off x="187010" y="4760336"/>
            <a:ext cx="230332" cy="27384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defPPr>
              <a:defRPr lang="es-E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z="1000" smtClean="0">
                <a:solidFill>
                  <a:schemeClr val="tx1"/>
                </a:solidFill>
                <a:latin typeface="Consolas" panose="020B0609020204030204" pitchFamily="49" charset="0"/>
              </a:rPr>
              <a:pPr/>
              <a:t>16</a:t>
            </a:fld>
            <a:endParaRPr lang="en" sz="10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Google Shape;102;p14">
            <a:extLst>
              <a:ext uri="{FF2B5EF4-FFF2-40B4-BE49-F238E27FC236}">
                <a16:creationId xmlns:a16="http://schemas.microsoft.com/office/drawing/2014/main" id="{6AC3B2EE-B7C2-43A8-6D99-B2152F0705E9}"/>
              </a:ext>
            </a:extLst>
          </p:cNvPr>
          <p:cNvSpPr txBox="1">
            <a:spLocks/>
          </p:cNvSpPr>
          <p:nvPr/>
        </p:nvSpPr>
        <p:spPr>
          <a:xfrm>
            <a:off x="131617" y="77997"/>
            <a:ext cx="8806399" cy="88128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s-ES" sz="4800" dirty="0">
                <a:solidFill>
                  <a:schemeClr val="accent2"/>
                </a:solidFill>
                <a:latin typeface="Menlo"/>
              </a:rPr>
              <a:t>Bibliotecas utilizadas de Python</a:t>
            </a:r>
          </a:p>
        </p:txBody>
      </p:sp>
      <p:sp>
        <p:nvSpPr>
          <p:cNvPr id="12" name="Google Shape;102;p14">
            <a:extLst>
              <a:ext uri="{FF2B5EF4-FFF2-40B4-BE49-F238E27FC236}">
                <a16:creationId xmlns:a16="http://schemas.microsoft.com/office/drawing/2014/main" id="{C27E7BA0-7B60-16AF-2CAA-F11A9125B16C}"/>
              </a:ext>
            </a:extLst>
          </p:cNvPr>
          <p:cNvSpPr txBox="1">
            <a:spLocks/>
          </p:cNvSpPr>
          <p:nvPr/>
        </p:nvSpPr>
        <p:spPr>
          <a:xfrm>
            <a:off x="187010" y="4194313"/>
            <a:ext cx="8751006" cy="553978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s-ES" sz="2400" dirty="0">
                <a:solidFill>
                  <a:srgbClr val="A16E07"/>
                </a:solidFill>
                <a:latin typeface="Menlo"/>
              </a:rPr>
              <a:t>Se tuvieron que implementar partes en: JavaScript y HTML</a:t>
            </a:r>
          </a:p>
        </p:txBody>
      </p:sp>
    </p:spTree>
    <p:extLst>
      <p:ext uri="{BB962C8B-B14F-4D97-AF65-F5344CB8AC3E}">
        <p14:creationId xmlns:p14="http://schemas.microsoft.com/office/powerpoint/2010/main" val="1800801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BCBE601-64E0-3F4C-E30A-D5B582347C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" t="204" r="54722" b="-105"/>
          <a:stretch/>
        </p:blipFill>
        <p:spPr>
          <a:xfrm>
            <a:off x="6821632" y="-1"/>
            <a:ext cx="2322368" cy="5143501"/>
          </a:xfrm>
          <a:prstGeom prst="rect">
            <a:avLst/>
          </a:prstGeom>
        </p:spPr>
      </p:pic>
      <p:sp>
        <p:nvSpPr>
          <p:cNvPr id="106" name="Google Shape;106;p1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ctrTitle" idx="4294967295"/>
          </p:nvPr>
        </p:nvSpPr>
        <p:spPr>
          <a:xfrm>
            <a:off x="0" y="258763"/>
            <a:ext cx="6940550" cy="19954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 dirty="0">
                <a:solidFill>
                  <a:schemeClr val="accent2"/>
                </a:solidFill>
                <a:latin typeface="Menlo"/>
              </a:rPr>
              <a:t>Análisis de alquileres de inmuebles en España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CB805154-01B3-A491-10C2-F0BB353AA4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182" y="2510123"/>
            <a:ext cx="5902036" cy="1538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s-ES" altLang="es-ES" sz="2000" b="1" i="0" u="none" strike="noStrike" cap="none" normalizeH="0" baseline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{Nombres: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ES" sz="1800" b="1" i="0" u="none" strike="noStrike" cap="none" normalizeH="0" baseline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[“Alfredo Blanco”,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ES" sz="1800" b="1" i="0" u="none" strike="noStrike" cap="none" normalizeH="0" baseline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“Daniel Sánchez”,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ES" sz="1800" b="1" i="0" u="none" strike="noStrike" cap="none" normalizeH="0" baseline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“Fernando Lucas”]</a:t>
            </a:r>
            <a:endParaRPr kumimoji="0" lang="es-ES" altLang="es-ES" sz="2000" b="1" i="0" u="none" strike="noStrike" cap="none" normalizeH="0" baseline="0" dirty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s-ES" altLang="es-ES" sz="2000" b="1" i="0" u="none" strike="noStrike" cap="none" normalizeH="0" baseline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493033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IS YOUR PRESENTATION TITLE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6168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IS YOUR PRESENTATION TITLE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1"/>
          <p:cNvSpPr/>
          <p:nvPr/>
        </p:nvSpPr>
        <p:spPr>
          <a:xfrm>
            <a:off x="286775" y="1363400"/>
            <a:ext cx="4206300" cy="158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US" sz="2200" b="1" dirty="0">
                <a:solidFill>
                  <a:schemeClr val="accent4">
                    <a:lumMod val="75000"/>
                  </a:schemeClr>
                </a:solidFill>
                <a:latin typeface="Menlo"/>
                <a:ea typeface="Lato"/>
                <a:cs typeface="Lato"/>
                <a:sym typeface="Lato"/>
              </a:rPr>
              <a:t>SITIO WEB DE INTERÉS</a:t>
            </a:r>
            <a:endParaRPr sz="2200" b="1" dirty="0">
              <a:solidFill>
                <a:schemeClr val="accent4">
                  <a:lumMod val="75000"/>
                </a:schemeClr>
              </a:solidFill>
              <a:latin typeface="Menl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s-ES" dirty="0">
                <a:solidFill>
                  <a:schemeClr val="dk1"/>
                </a:solidFill>
                <a:latin typeface="Consolas" panose="020B0609020204030204" pitchFamily="49" charset="0"/>
                <a:ea typeface="Lato"/>
                <a:cs typeface="Lato"/>
                <a:sym typeface="Lato"/>
              </a:rPr>
              <a:t>f</a:t>
            </a:r>
            <a:r>
              <a:rPr lang="en" dirty="0">
                <a:solidFill>
                  <a:schemeClr val="dk1"/>
                </a:solidFill>
                <a:latin typeface="Consolas" panose="020B0609020204030204" pitchFamily="49" charset="0"/>
                <a:ea typeface="Lato"/>
                <a:cs typeface="Lato"/>
                <a:sym typeface="Lato"/>
              </a:rPr>
              <a:t>otocasa.es</a:t>
            </a:r>
            <a:endParaRPr dirty="0">
              <a:solidFill>
                <a:schemeClr val="dk1"/>
              </a:solidFill>
              <a:latin typeface="Consolas" panose="020B0609020204030204" pitchFamily="49" charset="0"/>
              <a:ea typeface="Lato"/>
              <a:cs typeface="Lato"/>
              <a:sym typeface="Lato"/>
            </a:endParaRPr>
          </a:p>
        </p:txBody>
      </p:sp>
      <p:sp>
        <p:nvSpPr>
          <p:cNvPr id="464" name="Google Shape;464;p41"/>
          <p:cNvSpPr/>
          <p:nvPr/>
        </p:nvSpPr>
        <p:spPr>
          <a:xfrm>
            <a:off x="4188581" y="1363400"/>
            <a:ext cx="4684794" cy="158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accent4">
                    <a:lumMod val="75000"/>
                  </a:schemeClr>
                </a:solidFill>
                <a:latin typeface="Menlo"/>
                <a:ea typeface="Lato"/>
                <a:cs typeface="Lato"/>
                <a:sym typeface="Lato"/>
              </a:rPr>
              <a:t>UBICACIONES DE INTERÉS</a:t>
            </a:r>
            <a:endParaRPr sz="2200" b="1" dirty="0">
              <a:solidFill>
                <a:schemeClr val="accent4">
                  <a:lumMod val="75000"/>
                </a:schemeClr>
              </a:solidFill>
              <a:latin typeface="Menlo"/>
              <a:ea typeface="Lato"/>
              <a:cs typeface="Lato"/>
              <a:sym typeface="Lato"/>
            </a:endParaRPr>
          </a:p>
          <a:p>
            <a:pPr lvl="0" algn="r" rtl="0">
              <a:spcBef>
                <a:spcPts val="600"/>
              </a:spcBef>
              <a:spcAft>
                <a:spcPts val="600"/>
              </a:spcAft>
            </a:pPr>
            <a:r>
              <a:rPr lang="es-US" dirty="0">
                <a:solidFill>
                  <a:schemeClr val="dk1"/>
                </a:solidFill>
                <a:latin typeface="Consolas" panose="020B0609020204030204" pitchFamily="49" charset="0"/>
                <a:ea typeface="Lato"/>
                <a:cs typeface="Lato"/>
                <a:sym typeface="Lato"/>
              </a:rPr>
              <a:t>Madrid, Barcelona y Málaga</a:t>
            </a:r>
            <a:endParaRPr lang="en" dirty="0">
              <a:solidFill>
                <a:schemeClr val="dk1"/>
              </a:solidFill>
              <a:latin typeface="Consolas" panose="020B0609020204030204" pitchFamily="49" charset="0"/>
              <a:ea typeface="Lato"/>
              <a:cs typeface="Lato"/>
              <a:sym typeface="Lato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endParaRPr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5" name="Google Shape;465;p41"/>
          <p:cNvSpPr/>
          <p:nvPr/>
        </p:nvSpPr>
        <p:spPr>
          <a:xfrm>
            <a:off x="286774" y="3121900"/>
            <a:ext cx="4380299" cy="158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US" dirty="0">
                <a:solidFill>
                  <a:schemeClr val="dk1"/>
                </a:solidFill>
                <a:latin typeface="Consolas" panose="020B0609020204030204" pitchFamily="49" charset="0"/>
                <a:ea typeface="Lato"/>
                <a:cs typeface="Lato"/>
                <a:sym typeface="Lato"/>
              </a:rPr>
              <a:t>estructurales, renta, distrito y ciudad</a:t>
            </a:r>
            <a:endParaRPr dirty="0">
              <a:solidFill>
                <a:schemeClr val="dk1"/>
              </a:solidFill>
              <a:latin typeface="Consolas" panose="020B0609020204030204" pitchFamily="49" charset="0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s-ES" sz="2200" b="1" dirty="0">
                <a:solidFill>
                  <a:schemeClr val="accent4">
                    <a:lumMod val="75000"/>
                  </a:schemeClr>
                </a:solidFill>
                <a:latin typeface="Menlo"/>
                <a:ea typeface="Lato"/>
                <a:cs typeface="Lato"/>
                <a:sym typeface="Lato"/>
              </a:rPr>
              <a:t>VARIABLES A ANALIZAR</a:t>
            </a:r>
          </a:p>
        </p:txBody>
      </p:sp>
      <p:sp>
        <p:nvSpPr>
          <p:cNvPr id="466" name="Google Shape;466;p41"/>
          <p:cNvSpPr/>
          <p:nvPr/>
        </p:nvSpPr>
        <p:spPr>
          <a:xfrm>
            <a:off x="4306957" y="3121900"/>
            <a:ext cx="4566418" cy="158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US" dirty="0">
                <a:solidFill>
                  <a:schemeClr val="dk1"/>
                </a:solidFill>
                <a:latin typeface="Consolas" panose="020B0609020204030204" pitchFamily="49" charset="0"/>
                <a:ea typeface="Lato"/>
                <a:cs typeface="Lato"/>
                <a:sym typeface="Lato"/>
              </a:rPr>
              <a:t>funciones de búsqueda para la base de datos</a:t>
            </a:r>
            <a:endParaRPr dirty="0">
              <a:solidFill>
                <a:schemeClr val="dk1"/>
              </a:solidFill>
              <a:latin typeface="Consolas" panose="020B0609020204030204" pitchFamily="49" charset="0"/>
              <a:ea typeface="Lato"/>
              <a:cs typeface="Lato"/>
              <a:sym typeface="Lato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2200" b="1" dirty="0">
                <a:solidFill>
                  <a:schemeClr val="accent4">
                    <a:lumMod val="75000"/>
                  </a:schemeClr>
                </a:solidFill>
                <a:latin typeface="Menlo"/>
                <a:ea typeface="Lato"/>
                <a:cs typeface="Lato"/>
                <a:sym typeface="Lato"/>
              </a:rPr>
              <a:t>APLICACIÓN DE USUARIO</a:t>
            </a:r>
            <a:endParaRPr sz="2200" b="1" dirty="0">
              <a:solidFill>
                <a:schemeClr val="accent4">
                  <a:lumMod val="75000"/>
                </a:schemeClr>
              </a:solidFill>
              <a:latin typeface="Menlo"/>
              <a:ea typeface="Lato"/>
              <a:cs typeface="Lato"/>
              <a:sym typeface="Lato"/>
            </a:endParaRPr>
          </a:p>
        </p:txBody>
      </p:sp>
      <p:sp>
        <p:nvSpPr>
          <p:cNvPr id="467" name="Google Shape;467;p41"/>
          <p:cNvSpPr/>
          <p:nvPr/>
        </p:nvSpPr>
        <p:spPr>
          <a:xfrm>
            <a:off x="3285625" y="1738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8" name="Google Shape;468;p41"/>
          <p:cNvSpPr/>
          <p:nvPr/>
        </p:nvSpPr>
        <p:spPr>
          <a:xfrm rot="5400000">
            <a:off x="3459879" y="1738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rgbClr val="FFC61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469" name="Google Shape;469;p41"/>
          <p:cNvSpPr/>
          <p:nvPr/>
        </p:nvSpPr>
        <p:spPr>
          <a:xfrm rot="10800000">
            <a:off x="3459879" y="1914006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41"/>
          <p:cNvSpPr/>
          <p:nvPr/>
        </p:nvSpPr>
        <p:spPr>
          <a:xfrm rot="-5400000">
            <a:off x="3285625" y="1914006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41"/>
          <p:cNvSpPr/>
          <p:nvPr/>
        </p:nvSpPr>
        <p:spPr>
          <a:xfrm>
            <a:off x="3842100" y="2242577"/>
            <a:ext cx="346481" cy="4465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solidFill>
                    <a:schemeClr val="tx1"/>
                  </a:solidFill>
                </a:ln>
                <a:solidFill>
                  <a:schemeClr val="lt1"/>
                </a:solidFill>
                <a:latin typeface="Raleway"/>
              </a:rPr>
              <a:t>S</a:t>
            </a:r>
          </a:p>
        </p:txBody>
      </p:sp>
      <p:sp>
        <p:nvSpPr>
          <p:cNvPr id="472" name="Google Shape;472;p41"/>
          <p:cNvSpPr/>
          <p:nvPr/>
        </p:nvSpPr>
        <p:spPr>
          <a:xfrm>
            <a:off x="4971979" y="2250297"/>
            <a:ext cx="365010" cy="4384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s-US" b="1" i="0" dirty="0">
                <a:ln>
                  <a:solidFill>
                    <a:schemeClr val="tx1"/>
                  </a:solidFill>
                </a:ln>
                <a:solidFill>
                  <a:schemeClr val="lt1"/>
                </a:solidFill>
                <a:latin typeface="Raleway"/>
              </a:rPr>
              <a:t>U</a:t>
            </a:r>
            <a:endParaRPr b="1" i="0" dirty="0">
              <a:ln>
                <a:solidFill>
                  <a:schemeClr val="tx1"/>
                </a:solidFill>
              </a:ln>
              <a:solidFill>
                <a:schemeClr val="lt1"/>
              </a:solidFill>
              <a:latin typeface="Raleway"/>
            </a:endParaRPr>
          </a:p>
        </p:txBody>
      </p:sp>
      <p:sp>
        <p:nvSpPr>
          <p:cNvPr id="473" name="Google Shape;473;p41"/>
          <p:cNvSpPr/>
          <p:nvPr/>
        </p:nvSpPr>
        <p:spPr>
          <a:xfrm>
            <a:off x="3807513" y="3348952"/>
            <a:ext cx="428005" cy="44467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s-US" b="1" dirty="0">
                <a:solidFill>
                  <a:schemeClr val="lt1"/>
                </a:solidFill>
                <a:latin typeface="Raleway"/>
              </a:rPr>
              <a:t>V</a:t>
            </a:r>
            <a:endParaRPr b="1" i="0" dirty="0">
              <a:ln>
                <a:noFill/>
              </a:ln>
              <a:solidFill>
                <a:schemeClr val="lt1"/>
              </a:solidFill>
              <a:latin typeface="Raleway"/>
            </a:endParaRPr>
          </a:p>
        </p:txBody>
      </p:sp>
      <p:sp>
        <p:nvSpPr>
          <p:cNvPr id="474" name="Google Shape;474;p41"/>
          <p:cNvSpPr/>
          <p:nvPr/>
        </p:nvSpPr>
        <p:spPr>
          <a:xfrm>
            <a:off x="4971979" y="3356672"/>
            <a:ext cx="365009" cy="4384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s-US" b="1" i="0" dirty="0">
                <a:ln>
                  <a:noFill/>
                </a:ln>
                <a:solidFill>
                  <a:schemeClr val="lt1"/>
                </a:solidFill>
                <a:latin typeface="Raleway"/>
              </a:rPr>
              <a:t>A</a:t>
            </a:r>
            <a:endParaRPr b="1" i="0" dirty="0">
              <a:ln>
                <a:noFill/>
              </a:ln>
              <a:solidFill>
                <a:schemeClr val="lt1"/>
              </a:solidFill>
              <a:latin typeface="Raleway"/>
            </a:endParaRPr>
          </a:p>
        </p:txBody>
      </p:sp>
      <p:sp>
        <p:nvSpPr>
          <p:cNvPr id="5" name="Google Shape;102;p14">
            <a:extLst>
              <a:ext uri="{FF2B5EF4-FFF2-40B4-BE49-F238E27FC236}">
                <a16:creationId xmlns:a16="http://schemas.microsoft.com/office/drawing/2014/main" id="{E6BDDAA9-586A-7F04-9AEF-07484E933F2A}"/>
              </a:ext>
            </a:extLst>
          </p:cNvPr>
          <p:cNvSpPr txBox="1">
            <a:spLocks/>
          </p:cNvSpPr>
          <p:nvPr/>
        </p:nvSpPr>
        <p:spPr>
          <a:xfrm>
            <a:off x="131617" y="77997"/>
            <a:ext cx="8806399" cy="88128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s-ES" sz="4800" dirty="0">
                <a:latin typeface="Menlo"/>
              </a:rPr>
              <a:t>Alcance del Proyecto</a:t>
            </a:r>
          </a:p>
        </p:txBody>
      </p:sp>
      <p:sp>
        <p:nvSpPr>
          <p:cNvPr id="6" name="Google Shape;106;p14">
            <a:extLst>
              <a:ext uri="{FF2B5EF4-FFF2-40B4-BE49-F238E27FC236}">
                <a16:creationId xmlns:a16="http://schemas.microsoft.com/office/drawing/2014/main" id="{1FDC7AAD-4E6A-AF80-6F31-1BCDF50B5FE6}"/>
              </a:ext>
            </a:extLst>
          </p:cNvPr>
          <p:cNvSpPr txBox="1">
            <a:spLocks/>
          </p:cNvSpPr>
          <p:nvPr/>
        </p:nvSpPr>
        <p:spPr>
          <a:xfrm>
            <a:off x="187010" y="4760336"/>
            <a:ext cx="230332" cy="27384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defPPr>
              <a:defRPr lang="es-E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z="1100" smtClean="0">
                <a:solidFill>
                  <a:schemeClr val="tx1"/>
                </a:solidFill>
                <a:latin typeface="Consolas" panose="020B0609020204030204" pitchFamily="49" charset="0"/>
              </a:rPr>
              <a:pPr/>
              <a:t>2</a:t>
            </a:fld>
            <a:endParaRPr lang="en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54853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>
            <a:spLocks noGrp="1"/>
          </p:cNvSpPr>
          <p:nvPr>
            <p:ph type="title"/>
          </p:nvPr>
        </p:nvSpPr>
        <p:spPr>
          <a:xfrm>
            <a:off x="893700" y="434588"/>
            <a:ext cx="7628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94" name="Google Shape;94;p13"/>
          <p:cNvSpPr txBox="1"/>
          <p:nvPr/>
        </p:nvSpPr>
        <p:spPr>
          <a:xfrm>
            <a:off x="893700" y="1523401"/>
            <a:ext cx="3576300" cy="23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EDIT IN GOOGLE SLIDES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Click on the button under the presentation preview that says "Use as Google Slides Theme".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You will get a copy of this document on your Google Drive and will be able to edit, add or delete slides.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You have to be signed in to your Google account.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5" name="Google Shape;95;p13"/>
          <p:cNvSpPr txBox="1"/>
          <p:nvPr/>
        </p:nvSpPr>
        <p:spPr>
          <a:xfrm>
            <a:off x="4954050" y="1523401"/>
            <a:ext cx="3732600" cy="23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EDIT IN POWERPOINT®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Click on the button under the presentation preview that says "Download as PowerPoint template". You will get a .pptx file that you can edit in PowerPoint. 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Remember to download and install the fonts used in this presentation (you’ll find the links to the font files needed in the </a:t>
            </a:r>
            <a:r>
              <a:rPr lang="en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Presentation design slide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)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6" name="Google Shape;96;p13"/>
          <p:cNvSpPr txBox="1"/>
          <p:nvPr/>
        </p:nvSpPr>
        <p:spPr>
          <a:xfrm>
            <a:off x="893700" y="3900205"/>
            <a:ext cx="77931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More info on how to use this template at </a:t>
            </a:r>
            <a:r>
              <a:rPr lang="en" sz="1200" b="1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www.slidescarnival.com/help-use-presentation-template</a:t>
            </a:r>
            <a:endParaRPr sz="12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This template is free to use under </a:t>
            </a:r>
            <a:r>
              <a:rPr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 license.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You can keep the Credits slide or mention SlidesCarnival and other resources used in a slide footer.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2"/>
                </a:solidFill>
              </a:rPr>
              <a:t>1.</a:t>
            </a:r>
            <a:endParaRPr sz="7200"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TRANSITION HEADLINE</a:t>
            </a:r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start with the first set of slides</a:t>
            </a:r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9"/>
          <p:cNvSpPr txBox="1">
            <a:spLocks noGrp="1"/>
          </p:cNvSpPr>
          <p:nvPr>
            <p:ph type="title"/>
          </p:nvPr>
        </p:nvSpPr>
        <p:spPr>
          <a:xfrm>
            <a:off x="893700" y="72033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144" name="Google Shape;144;p19"/>
          <p:cNvSpPr txBox="1">
            <a:spLocks noGrp="1"/>
          </p:cNvSpPr>
          <p:nvPr>
            <p:ph type="body" idx="1"/>
          </p:nvPr>
        </p:nvSpPr>
        <p:spPr>
          <a:xfrm>
            <a:off x="893625" y="1714500"/>
            <a:ext cx="3136800" cy="17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46" name="Google Shape;146;p19"/>
          <p:cNvSpPr txBox="1">
            <a:spLocks noGrp="1"/>
          </p:cNvSpPr>
          <p:nvPr>
            <p:ph type="body" idx="2"/>
          </p:nvPr>
        </p:nvSpPr>
        <p:spPr>
          <a:xfrm>
            <a:off x="4219453" y="1714500"/>
            <a:ext cx="3136800" cy="17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147" name="Google Shape;147;p1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Quotations are commonly printed as a means of inspiration and to invoke philosophical thoughts from the reader.</a:t>
            </a:r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slide title</a:t>
            </a:r>
            <a:endParaRPr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▷"/>
            </a:pPr>
            <a:r>
              <a:rPr lang="en"/>
              <a:t>Here you have a list of items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▷"/>
            </a:pPr>
            <a:r>
              <a:rPr lang="en"/>
              <a:t>And some text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▷"/>
            </a:pPr>
            <a:r>
              <a:rPr lang="en"/>
              <a:t>But remember not to overload your slides with content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/>
          <p:nvPr/>
        </p:nvSpPr>
        <p:spPr>
          <a:xfrm>
            <a:off x="893700" y="2675"/>
            <a:ext cx="2483700" cy="234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ctrTitle" idx="4294967295"/>
          </p:nvPr>
        </p:nvSpPr>
        <p:spPr>
          <a:xfrm>
            <a:off x="0" y="2382838"/>
            <a:ext cx="6623050" cy="11604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lt1"/>
                </a:solidFill>
              </a:rPr>
              <a:t>Big concept</a:t>
            </a:r>
            <a:endParaRPr sz="7200">
              <a:solidFill>
                <a:schemeClr val="lt1"/>
              </a:solidFill>
            </a:endParaRPr>
          </a:p>
        </p:txBody>
      </p:sp>
      <p:sp>
        <p:nvSpPr>
          <p:cNvPr id="133" name="Google Shape;133;p18"/>
          <p:cNvSpPr txBox="1">
            <a:spLocks noGrp="1"/>
          </p:cNvSpPr>
          <p:nvPr>
            <p:ph type="subTitle" idx="4294967295"/>
          </p:nvPr>
        </p:nvSpPr>
        <p:spPr>
          <a:xfrm>
            <a:off x="0" y="3697288"/>
            <a:ext cx="6623050" cy="784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Bring the attention of your audience over a key concept using icons or illustrations</a:t>
            </a:r>
            <a:endParaRPr sz="2400">
              <a:solidFill>
                <a:schemeClr val="lt1"/>
              </a:solidFill>
            </a:endParaRPr>
          </a:p>
        </p:txBody>
      </p:sp>
      <p:grpSp>
        <p:nvGrpSpPr>
          <p:cNvPr id="134" name="Google Shape;134;p18"/>
          <p:cNvGrpSpPr/>
          <p:nvPr/>
        </p:nvGrpSpPr>
        <p:grpSpPr>
          <a:xfrm>
            <a:off x="1276606" y="336278"/>
            <a:ext cx="1717876" cy="1676832"/>
            <a:chOff x="570875" y="4322250"/>
            <a:chExt cx="443300" cy="443325"/>
          </a:xfrm>
        </p:grpSpPr>
        <p:sp>
          <p:nvSpPr>
            <p:cNvPr id="135" name="Google Shape;135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>
            <a:spLocks noGrp="1"/>
          </p:cNvSpPr>
          <p:nvPr>
            <p:ph type="title"/>
          </p:nvPr>
        </p:nvSpPr>
        <p:spPr>
          <a:xfrm>
            <a:off x="893700" y="4345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1"/>
          </p:nvPr>
        </p:nvSpPr>
        <p:spPr>
          <a:xfrm>
            <a:off x="893700" y="1600200"/>
            <a:ext cx="2371200" cy="13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2"/>
          </p:nvPr>
        </p:nvSpPr>
        <p:spPr>
          <a:xfrm>
            <a:off x="3386401" y="1600200"/>
            <a:ext cx="2371200" cy="13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3"/>
          </p:nvPr>
        </p:nvSpPr>
        <p:spPr>
          <a:xfrm>
            <a:off x="5879102" y="1600200"/>
            <a:ext cx="2371200" cy="13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>
            <a:spLocks noGrp="1"/>
          </p:cNvSpPr>
          <p:nvPr>
            <p:ph type="title"/>
          </p:nvPr>
        </p:nvSpPr>
        <p:spPr>
          <a:xfrm>
            <a:off x="893700" y="978844"/>
            <a:ext cx="3094800" cy="65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 picture is worth a thousand words</a:t>
            </a:r>
            <a:endParaRPr sz="2400"/>
          </a:p>
        </p:txBody>
      </p:sp>
      <p:sp>
        <p:nvSpPr>
          <p:cNvPr id="162" name="Google Shape;162;p21"/>
          <p:cNvSpPr txBox="1">
            <a:spLocks noGrp="1"/>
          </p:cNvSpPr>
          <p:nvPr>
            <p:ph type="body" idx="1"/>
          </p:nvPr>
        </p:nvSpPr>
        <p:spPr>
          <a:xfrm>
            <a:off x="893700" y="1771650"/>
            <a:ext cx="3094800" cy="16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A complex idea can be conveyed with just a single still image, namely making it possible to absorb large amounts of data quickly.</a:t>
            </a:r>
            <a:endParaRPr sz="1800"/>
          </a:p>
        </p:txBody>
      </p:sp>
      <p:sp>
        <p:nvSpPr>
          <p:cNvPr id="164" name="Google Shape;164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pic>
        <p:nvPicPr>
          <p:cNvPr id="163" name="Google Shape;163;p21"/>
          <p:cNvPicPr preferRelativeResize="0"/>
          <p:nvPr/>
        </p:nvPicPr>
        <p:blipFill rotWithShape="1">
          <a:blip r:embed="rId3">
            <a:alphaModFix/>
          </a:blip>
          <a:srcRect l="32845"/>
          <a:stretch/>
        </p:blipFill>
        <p:spPr>
          <a:xfrm>
            <a:off x="4612500" y="0"/>
            <a:ext cx="4531499" cy="5064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/>
          <p:nvPr/>
        </p:nvSpPr>
        <p:spPr>
          <a:xfrm>
            <a:off x="0" y="3214294"/>
            <a:ext cx="7352400" cy="123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170" name="Google Shape;170;p22"/>
          <p:cNvSpPr txBox="1">
            <a:spLocks noGrp="1"/>
          </p:cNvSpPr>
          <p:nvPr>
            <p:ph type="title" idx="4294967295"/>
          </p:nvPr>
        </p:nvSpPr>
        <p:spPr>
          <a:xfrm>
            <a:off x="0" y="3386138"/>
            <a:ext cx="5795963" cy="5524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Want big impact?</a:t>
            </a:r>
            <a:endParaRPr/>
          </a:p>
        </p:txBody>
      </p:sp>
      <p:sp>
        <p:nvSpPr>
          <p:cNvPr id="171" name="Google Shape;171;p22"/>
          <p:cNvSpPr txBox="1">
            <a:spLocks noGrp="1"/>
          </p:cNvSpPr>
          <p:nvPr>
            <p:ph type="body" idx="4294967295"/>
          </p:nvPr>
        </p:nvSpPr>
        <p:spPr>
          <a:xfrm>
            <a:off x="0" y="3810000"/>
            <a:ext cx="5795963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Use big image.</a:t>
            </a:r>
            <a:endParaRPr sz="2400"/>
          </a:p>
        </p:txBody>
      </p:sp>
      <p:sp>
        <p:nvSpPr>
          <p:cNvPr id="172" name="Google Shape;172;p22"/>
          <p:cNvSpPr/>
          <p:nvPr/>
        </p:nvSpPr>
        <p:spPr>
          <a:xfrm>
            <a:off x="0" y="4444375"/>
            <a:ext cx="9240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2"/>
          <p:cNvSpPr/>
          <p:nvPr/>
        </p:nvSpPr>
        <p:spPr>
          <a:xfrm>
            <a:off x="924117" y="4444375"/>
            <a:ext cx="64284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>
            <a:spLocks noGrp="1"/>
          </p:cNvSpPr>
          <p:nvPr>
            <p:ph type="title"/>
          </p:nvPr>
        </p:nvSpPr>
        <p:spPr>
          <a:xfrm>
            <a:off x="893700" y="60603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193" name="Google Shape;193;p2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180" name="Google Shape;180;p23"/>
          <p:cNvSpPr/>
          <p:nvPr/>
        </p:nvSpPr>
        <p:spPr>
          <a:xfrm rot="-3201117">
            <a:off x="4056175" y="2429298"/>
            <a:ext cx="1193169" cy="1210239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77800" lvl="0" indent="-177800" algn="ctr" rtl="0">
              <a:spcBef>
                <a:spcPts val="0"/>
              </a:spcBef>
              <a:spcAft>
                <a:spcPts val="0"/>
              </a:spcAft>
              <a:buFont typeface="Georgia"/>
              <a:buNone/>
            </a:pPr>
            <a:endParaRPr/>
          </a:p>
        </p:txBody>
      </p:sp>
      <p:grpSp>
        <p:nvGrpSpPr>
          <p:cNvPr id="181" name="Google Shape;181;p23"/>
          <p:cNvGrpSpPr/>
          <p:nvPr/>
        </p:nvGrpSpPr>
        <p:grpSpPr>
          <a:xfrm>
            <a:off x="4296084" y="2105910"/>
            <a:ext cx="2753137" cy="2924644"/>
            <a:chOff x="4184863" y="1520198"/>
            <a:chExt cx="2958454" cy="3298347"/>
          </a:xfrm>
        </p:grpSpPr>
        <p:sp>
          <p:nvSpPr>
            <p:cNvPr id="182" name="Google Shape;182;p23"/>
            <p:cNvSpPr/>
            <p:nvPr/>
          </p:nvSpPr>
          <p:spPr>
            <a:xfrm rot="-3280088">
              <a:off x="4136321" y="2563569"/>
              <a:ext cx="3184127" cy="1211606"/>
            </a:xfrm>
            <a:custGeom>
              <a:avLst/>
              <a:gdLst/>
              <a:ahLst/>
              <a:cxnLst/>
              <a:rect l="l" t="t" r="r" b="b"/>
              <a:pathLst>
                <a:path w="492" h="187" extrusionOk="0">
                  <a:moveTo>
                    <a:pt x="457" y="0"/>
                  </a:moveTo>
                  <a:cubicBezTo>
                    <a:pt x="416" y="91"/>
                    <a:pt x="325" y="155"/>
                    <a:pt x="218" y="155"/>
                  </a:cubicBezTo>
                  <a:cubicBezTo>
                    <a:pt x="137" y="155"/>
                    <a:pt x="64" y="118"/>
                    <a:pt x="17" y="60"/>
                  </a:cubicBezTo>
                  <a:cubicBezTo>
                    <a:pt x="11" y="70"/>
                    <a:pt x="5" y="80"/>
                    <a:pt x="0" y="90"/>
                  </a:cubicBezTo>
                  <a:cubicBezTo>
                    <a:pt x="54" y="150"/>
                    <a:pt x="132" y="187"/>
                    <a:pt x="218" y="187"/>
                  </a:cubicBezTo>
                  <a:cubicBezTo>
                    <a:pt x="343" y="187"/>
                    <a:pt x="449" y="109"/>
                    <a:pt x="492" y="0"/>
                  </a:cubicBezTo>
                  <a:cubicBezTo>
                    <a:pt x="480" y="0"/>
                    <a:pt x="468" y="1"/>
                    <a:pt x="457" y="0"/>
                  </a:cubicBezTo>
                  <a:close/>
                </a:path>
              </a:pathLst>
            </a:custGeom>
            <a:solidFill>
              <a:srgbClr val="CFE2F3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3" name="Google Shape;183;p23"/>
            <p:cNvSpPr/>
            <p:nvPr/>
          </p:nvSpPr>
          <p:spPr>
            <a:xfrm rot="-3280088">
              <a:off x="4100923" y="2460157"/>
              <a:ext cx="2729637" cy="1205146"/>
            </a:xfrm>
            <a:custGeom>
              <a:avLst/>
              <a:gdLst/>
              <a:ahLst/>
              <a:cxnLst/>
              <a:rect l="l" t="t" r="r" b="b"/>
              <a:pathLst>
                <a:path w="440" h="194" extrusionOk="0">
                  <a:moveTo>
                    <a:pt x="262" y="39"/>
                  </a:moveTo>
                  <a:cubicBezTo>
                    <a:pt x="206" y="71"/>
                    <a:pt x="134" y="53"/>
                    <a:pt x="100" y="0"/>
                  </a:cubicBezTo>
                  <a:cubicBezTo>
                    <a:pt x="57" y="25"/>
                    <a:pt x="24" y="60"/>
                    <a:pt x="0" y="99"/>
                  </a:cubicBezTo>
                  <a:cubicBezTo>
                    <a:pt x="47" y="157"/>
                    <a:pt x="120" y="194"/>
                    <a:pt x="201" y="194"/>
                  </a:cubicBezTo>
                  <a:cubicBezTo>
                    <a:pt x="308" y="194"/>
                    <a:pt x="399" y="130"/>
                    <a:pt x="440" y="39"/>
                  </a:cubicBezTo>
                  <a:cubicBezTo>
                    <a:pt x="393" y="37"/>
                    <a:pt x="346" y="24"/>
                    <a:pt x="303" y="0"/>
                  </a:cubicBezTo>
                  <a:cubicBezTo>
                    <a:pt x="292" y="15"/>
                    <a:pt x="279" y="29"/>
                    <a:pt x="262" y="39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" name="Google Shape;184;p23"/>
            <p:cNvSpPr txBox="1"/>
            <p:nvPr/>
          </p:nvSpPr>
          <p:spPr>
            <a:xfrm rot="-3779206">
              <a:off x="4733052" y="2863735"/>
              <a:ext cx="1577952" cy="5632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" sz="1000">
                  <a:solidFill>
                    <a:schemeClr val="accent5"/>
                  </a:solidFill>
                  <a:latin typeface="Raleway"/>
                  <a:ea typeface="Raleway"/>
                  <a:cs typeface="Raleway"/>
                  <a:sym typeface="Raleway"/>
                </a:rPr>
                <a:t>Vestibulum congue </a:t>
              </a:r>
              <a:endParaRPr sz="1000">
                <a:solidFill>
                  <a:schemeClr val="accent5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185" name="Google Shape;185;p23"/>
          <p:cNvGrpSpPr/>
          <p:nvPr/>
        </p:nvGrpSpPr>
        <p:grpSpPr>
          <a:xfrm>
            <a:off x="3061056" y="694700"/>
            <a:ext cx="3065002" cy="2857759"/>
            <a:chOff x="2857731" y="-71332"/>
            <a:chExt cx="3293577" cy="3222916"/>
          </a:xfrm>
        </p:grpSpPr>
        <p:sp>
          <p:nvSpPr>
            <p:cNvPr id="186" name="Google Shape;186;p23"/>
            <p:cNvSpPr/>
            <p:nvPr/>
          </p:nvSpPr>
          <p:spPr>
            <a:xfrm rot="-3280089">
              <a:off x="3410337" y="297186"/>
              <a:ext cx="2188366" cy="2485879"/>
            </a:xfrm>
            <a:custGeom>
              <a:avLst/>
              <a:gdLst/>
              <a:ahLst/>
              <a:cxnLst/>
              <a:rect l="l" t="t" r="r" b="b"/>
              <a:pathLst>
                <a:path w="338" h="384" extrusionOk="0">
                  <a:moveTo>
                    <a:pt x="45" y="32"/>
                  </a:moveTo>
                  <a:cubicBezTo>
                    <a:pt x="189" y="32"/>
                    <a:pt x="306" y="148"/>
                    <a:pt x="306" y="292"/>
                  </a:cubicBezTo>
                  <a:cubicBezTo>
                    <a:pt x="306" y="325"/>
                    <a:pt x="300" y="355"/>
                    <a:pt x="289" y="384"/>
                  </a:cubicBezTo>
                  <a:cubicBezTo>
                    <a:pt x="301" y="384"/>
                    <a:pt x="312" y="384"/>
                    <a:pt x="324" y="383"/>
                  </a:cubicBezTo>
                  <a:cubicBezTo>
                    <a:pt x="333" y="354"/>
                    <a:pt x="338" y="324"/>
                    <a:pt x="338" y="292"/>
                  </a:cubicBezTo>
                  <a:cubicBezTo>
                    <a:pt x="338" y="131"/>
                    <a:pt x="207" y="0"/>
                    <a:pt x="45" y="0"/>
                  </a:cubicBezTo>
                  <a:cubicBezTo>
                    <a:pt x="30" y="0"/>
                    <a:pt x="15" y="1"/>
                    <a:pt x="0" y="3"/>
                  </a:cubicBezTo>
                  <a:cubicBezTo>
                    <a:pt x="6" y="13"/>
                    <a:pt x="12" y="23"/>
                    <a:pt x="18" y="33"/>
                  </a:cubicBezTo>
                  <a:cubicBezTo>
                    <a:pt x="27" y="32"/>
                    <a:pt x="36" y="32"/>
                    <a:pt x="45" y="32"/>
                  </a:cubicBezTo>
                  <a:close/>
                </a:path>
              </a:pathLst>
            </a:custGeom>
            <a:solidFill>
              <a:srgbClr val="9FC5E8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7" name="Google Shape;187;p23"/>
            <p:cNvSpPr/>
            <p:nvPr/>
          </p:nvSpPr>
          <p:spPr>
            <a:xfrm rot="-3280088">
              <a:off x="3667674" y="581521"/>
              <a:ext cx="1790169" cy="2186080"/>
            </a:xfrm>
            <a:custGeom>
              <a:avLst/>
              <a:gdLst/>
              <a:ahLst/>
              <a:cxnLst/>
              <a:rect l="l" t="t" r="r" b="b"/>
              <a:pathLst>
                <a:path w="288" h="352" extrusionOk="0">
                  <a:moveTo>
                    <a:pt x="27" y="0"/>
                  </a:moveTo>
                  <a:cubicBezTo>
                    <a:pt x="18" y="0"/>
                    <a:pt x="9" y="0"/>
                    <a:pt x="0" y="1"/>
                  </a:cubicBezTo>
                  <a:cubicBezTo>
                    <a:pt x="21" y="43"/>
                    <a:pt x="34" y="90"/>
                    <a:pt x="35" y="140"/>
                  </a:cubicBezTo>
                  <a:cubicBezTo>
                    <a:pt x="74" y="142"/>
                    <a:pt x="111" y="163"/>
                    <a:pt x="132" y="200"/>
                  </a:cubicBezTo>
                  <a:cubicBezTo>
                    <a:pt x="153" y="236"/>
                    <a:pt x="153" y="279"/>
                    <a:pt x="136" y="315"/>
                  </a:cubicBezTo>
                  <a:cubicBezTo>
                    <a:pt x="179" y="339"/>
                    <a:pt x="225" y="351"/>
                    <a:pt x="271" y="352"/>
                  </a:cubicBezTo>
                  <a:cubicBezTo>
                    <a:pt x="282" y="323"/>
                    <a:pt x="288" y="293"/>
                    <a:pt x="288" y="260"/>
                  </a:cubicBezTo>
                  <a:cubicBezTo>
                    <a:pt x="288" y="116"/>
                    <a:pt x="171" y="0"/>
                    <a:pt x="2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" name="Google Shape;188;p23"/>
            <p:cNvSpPr txBox="1"/>
            <p:nvPr/>
          </p:nvSpPr>
          <p:spPr>
            <a:xfrm>
              <a:off x="3782825" y="1153125"/>
              <a:ext cx="1578000" cy="56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" sz="10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Vestibulum congue </a:t>
              </a:r>
              <a:endParaRPr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189" name="Google Shape;189;p23"/>
          <p:cNvGrpSpPr/>
          <p:nvPr/>
        </p:nvGrpSpPr>
        <p:grpSpPr>
          <a:xfrm>
            <a:off x="2225522" y="2251748"/>
            <a:ext cx="3186777" cy="2768524"/>
            <a:chOff x="1959887" y="1684671"/>
            <a:chExt cx="3424433" cy="3122279"/>
          </a:xfrm>
        </p:grpSpPr>
        <p:sp>
          <p:nvSpPr>
            <p:cNvPr id="190" name="Google Shape;190;p23"/>
            <p:cNvSpPr/>
            <p:nvPr/>
          </p:nvSpPr>
          <p:spPr>
            <a:xfrm rot="-3280088">
              <a:off x="2859669" y="1740600"/>
              <a:ext cx="1624870" cy="3045726"/>
            </a:xfrm>
            <a:custGeom>
              <a:avLst/>
              <a:gdLst/>
              <a:ahLst/>
              <a:cxnLst/>
              <a:rect l="l" t="t" r="r" b="b"/>
              <a:pathLst>
                <a:path w="251" h="470" extrusionOk="0">
                  <a:moveTo>
                    <a:pt x="32" y="286"/>
                  </a:moveTo>
                  <a:cubicBezTo>
                    <a:pt x="32" y="157"/>
                    <a:pt x="127" y="49"/>
                    <a:pt x="251" y="29"/>
                  </a:cubicBezTo>
                  <a:cubicBezTo>
                    <a:pt x="245" y="19"/>
                    <a:pt x="239" y="9"/>
                    <a:pt x="233" y="0"/>
                  </a:cubicBezTo>
                  <a:cubicBezTo>
                    <a:pt x="100" y="28"/>
                    <a:pt x="0" y="145"/>
                    <a:pt x="0" y="286"/>
                  </a:cubicBezTo>
                  <a:cubicBezTo>
                    <a:pt x="0" y="356"/>
                    <a:pt x="25" y="420"/>
                    <a:pt x="65" y="470"/>
                  </a:cubicBezTo>
                  <a:cubicBezTo>
                    <a:pt x="70" y="460"/>
                    <a:pt x="76" y="450"/>
                    <a:pt x="82" y="440"/>
                  </a:cubicBezTo>
                  <a:cubicBezTo>
                    <a:pt x="51" y="397"/>
                    <a:pt x="32" y="344"/>
                    <a:pt x="32" y="286"/>
                  </a:cubicBezTo>
                  <a:close/>
                </a:path>
              </a:pathLst>
            </a:custGeom>
            <a:solidFill>
              <a:srgbClr val="FCE5CD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1" name="Google Shape;191;p23"/>
            <p:cNvSpPr/>
            <p:nvPr/>
          </p:nvSpPr>
          <p:spPr>
            <a:xfrm rot="-3280089">
              <a:off x="3037225" y="1789647"/>
              <a:ext cx="1575644" cy="2550423"/>
            </a:xfrm>
            <a:custGeom>
              <a:avLst/>
              <a:gdLst/>
              <a:ahLst/>
              <a:cxnLst/>
              <a:rect l="l" t="t" r="r" b="b"/>
              <a:pathLst>
                <a:path w="254" h="411" extrusionOk="0">
                  <a:moveTo>
                    <a:pt x="152" y="311"/>
                  </a:moveTo>
                  <a:cubicBezTo>
                    <a:pt x="124" y="254"/>
                    <a:pt x="145" y="185"/>
                    <a:pt x="200" y="153"/>
                  </a:cubicBezTo>
                  <a:cubicBezTo>
                    <a:pt x="217" y="143"/>
                    <a:pt x="236" y="137"/>
                    <a:pt x="254" y="136"/>
                  </a:cubicBezTo>
                  <a:cubicBezTo>
                    <a:pt x="253" y="87"/>
                    <a:pt x="241" y="41"/>
                    <a:pt x="219" y="0"/>
                  </a:cubicBezTo>
                  <a:cubicBezTo>
                    <a:pt x="95" y="20"/>
                    <a:pt x="0" y="128"/>
                    <a:pt x="0" y="257"/>
                  </a:cubicBezTo>
                  <a:cubicBezTo>
                    <a:pt x="0" y="315"/>
                    <a:pt x="19" y="368"/>
                    <a:pt x="50" y="411"/>
                  </a:cubicBezTo>
                  <a:cubicBezTo>
                    <a:pt x="75" y="371"/>
                    <a:pt x="110" y="337"/>
                    <a:pt x="152" y="31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2" name="Google Shape;192;p23"/>
            <p:cNvSpPr txBox="1"/>
            <p:nvPr/>
          </p:nvSpPr>
          <p:spPr>
            <a:xfrm rot="3725110" flipH="1">
              <a:off x="2866277" y="2863871"/>
              <a:ext cx="1577671" cy="5631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" sz="10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Vestibulum congue </a:t>
              </a:r>
              <a:endParaRPr sz="1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" name="Google Shape;243;p28"/>
          <p:cNvGrpSpPr/>
          <p:nvPr/>
        </p:nvGrpSpPr>
        <p:grpSpPr>
          <a:xfrm>
            <a:off x="5526576" y="1013270"/>
            <a:ext cx="3562009" cy="2723847"/>
            <a:chOff x="5385185" y="1189775"/>
            <a:chExt cx="3305700" cy="2750995"/>
          </a:xfrm>
        </p:grpSpPr>
        <p:sp>
          <p:nvSpPr>
            <p:cNvPr id="244" name="Google Shape;244;p28"/>
            <p:cNvSpPr/>
            <p:nvPr/>
          </p:nvSpPr>
          <p:spPr>
            <a:xfrm>
              <a:off x="5385185" y="1189775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rgbClr val="714D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s-ES" sz="2400" dirty="0">
                  <a:effectLst/>
                </a:rPr>
                <a:t>📌</a:t>
              </a:r>
              <a:r>
                <a:rPr lang="es-ES" sz="240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Visualización</a:t>
              </a:r>
              <a:endParaRPr dirty="0">
                <a:solidFill>
                  <a:schemeClr val="bg1"/>
                </a:solidFill>
                <a:latin typeface="Consolas" panose="020B0609020204030204" pitchFamily="49" charset="0"/>
                <a:ea typeface="Lato"/>
                <a:cs typeface="Lato"/>
                <a:sym typeface="Lato"/>
              </a:endParaRPr>
            </a:p>
          </p:txBody>
        </p:sp>
        <p:sp>
          <p:nvSpPr>
            <p:cNvPr id="245" name="Google Shape;245;p28"/>
            <p:cNvSpPr txBox="1"/>
            <p:nvPr/>
          </p:nvSpPr>
          <p:spPr>
            <a:xfrm>
              <a:off x="6086119" y="1858695"/>
              <a:ext cx="2236200" cy="20820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📈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matplotlib</a:t>
              </a:r>
              <a:endParaRPr kumimoji="0" lang="es-ES" altLang="es-E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🌊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seaborn</a:t>
              </a:r>
              <a:endParaRPr kumimoji="0" lang="es-ES" altLang="es-E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🍃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folium</a:t>
              </a:r>
              <a:endParaRPr kumimoji="0" lang="es-ES" altLang="es-E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🗺️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geopandas</a:t>
              </a:r>
              <a:endParaRPr kumimoji="0" lang="es-ES" altLang="es-E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🔄 base64</a:t>
              </a:r>
            </a:p>
          </p:txBody>
        </p:sp>
      </p:grpSp>
      <p:grpSp>
        <p:nvGrpSpPr>
          <p:cNvPr id="246" name="Google Shape;246;p28"/>
          <p:cNvGrpSpPr/>
          <p:nvPr/>
        </p:nvGrpSpPr>
        <p:grpSpPr>
          <a:xfrm>
            <a:off x="-1" y="1013431"/>
            <a:ext cx="2639289" cy="2823077"/>
            <a:chOff x="0" y="1189989"/>
            <a:chExt cx="3546900" cy="2851214"/>
          </a:xfrm>
        </p:grpSpPr>
        <p:sp>
          <p:nvSpPr>
            <p:cNvPr id="247" name="Google Shape;247;p28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name="adj" fmla="val 50000"/>
              </a:avLst>
            </a:prstGeom>
            <a:solidFill>
              <a:srgbClr val="F7B7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s-ES" sz="2400" dirty="0"/>
                <a:t>🤖</a:t>
              </a:r>
              <a:r>
                <a:rPr lang="es-ES" sz="2400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Scrapping</a:t>
              </a:r>
              <a:endParaRPr sz="2400" dirty="0">
                <a:solidFill>
                  <a:schemeClr val="bg1"/>
                </a:solidFill>
                <a:latin typeface="Consolas" panose="020B0609020204030204" pitchFamily="49" charset="0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8" name="Google Shape;248;p28"/>
            <p:cNvSpPr txBox="1"/>
            <p:nvPr/>
          </p:nvSpPr>
          <p:spPr>
            <a:xfrm>
              <a:off x="406091" y="1895623"/>
              <a:ext cx="2924267" cy="21455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🍵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BeautifulSoup</a:t>
              </a:r>
              <a:endPara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🚗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Selenium</a:t>
              </a:r>
              <a:endPara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📡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Requests</a:t>
              </a:r>
              <a:endPara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⏰ time</a:t>
              </a:r>
              <a:endPara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📊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tqdm</a:t>
              </a:r>
              <a:endPara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</p:txBody>
        </p:sp>
      </p:grpSp>
      <p:grpSp>
        <p:nvGrpSpPr>
          <p:cNvPr id="249" name="Google Shape;249;p28"/>
          <p:cNvGrpSpPr/>
          <p:nvPr/>
        </p:nvGrpSpPr>
        <p:grpSpPr>
          <a:xfrm>
            <a:off x="2195947" y="1013270"/>
            <a:ext cx="3812840" cy="2985371"/>
            <a:chOff x="2944204" y="1189775"/>
            <a:chExt cx="3305700" cy="3015124"/>
          </a:xfrm>
        </p:grpSpPr>
        <p:sp>
          <p:nvSpPr>
            <p:cNvPr id="250" name="Google Shape;250;p28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rgbClr val="D591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s-ES" sz="240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👾Manejo de datos</a:t>
              </a:r>
              <a:endParaRPr dirty="0">
                <a:solidFill>
                  <a:schemeClr val="bg1"/>
                </a:solidFill>
                <a:latin typeface="Consolas" panose="020B0609020204030204" pitchFamily="49" charset="0"/>
                <a:ea typeface="Lato"/>
                <a:cs typeface="Lato"/>
                <a:sym typeface="Lato"/>
              </a:endParaRPr>
            </a:p>
          </p:txBody>
        </p:sp>
        <p:sp>
          <p:nvSpPr>
            <p:cNvPr id="251" name="Google Shape;251;p28"/>
            <p:cNvSpPr txBox="1"/>
            <p:nvPr/>
          </p:nvSpPr>
          <p:spPr>
            <a:xfrm>
              <a:off x="3588388" y="1858776"/>
              <a:ext cx="1983067" cy="23461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🧮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NumPy</a:t>
              </a:r>
              <a:endParaRPr kumimoji="0" lang="es-ES" altLang="es-E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🐼 Pandas</a:t>
              </a: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📅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Datetime</a:t>
              </a:r>
              <a:endParaRPr kumimoji="0" lang="es-ES" altLang="es-E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🎲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Random</a:t>
              </a:r>
              <a:endParaRPr kumimoji="0" lang="es-ES" altLang="es-E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➕ </a:t>
              </a:r>
              <a:r>
                <a:rPr kumimoji="0" lang="es-ES" altLang="es-ES" sz="16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Math</a:t>
              </a:r>
              <a:endParaRPr kumimoji="0" lang="es-ES" altLang="es-E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kumimoji="0" lang="es-ES" altLang="es-E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onsolas" panose="020B0609020204030204" pitchFamily="49" charset="0"/>
                </a:rPr>
                <a:t>🔍 Re</a:t>
              </a:r>
            </a:p>
          </p:txBody>
        </p:sp>
      </p:grpSp>
      <p:sp>
        <p:nvSpPr>
          <p:cNvPr id="2" name="Google Shape;106;p14">
            <a:extLst>
              <a:ext uri="{FF2B5EF4-FFF2-40B4-BE49-F238E27FC236}">
                <a16:creationId xmlns:a16="http://schemas.microsoft.com/office/drawing/2014/main" id="{CD1F48CD-D371-C049-7FA5-2269A068E68C}"/>
              </a:ext>
            </a:extLst>
          </p:cNvPr>
          <p:cNvSpPr txBox="1">
            <a:spLocks/>
          </p:cNvSpPr>
          <p:nvPr/>
        </p:nvSpPr>
        <p:spPr>
          <a:xfrm>
            <a:off x="187010" y="4760336"/>
            <a:ext cx="230332" cy="27384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defPPr>
              <a:defRPr lang="es-E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z="1100" smtClean="0">
                <a:solidFill>
                  <a:schemeClr val="tx1"/>
                </a:solidFill>
                <a:latin typeface="Consolas" panose="020B0609020204030204" pitchFamily="49" charset="0"/>
              </a:rPr>
              <a:pPr/>
              <a:t>3</a:t>
            </a:fld>
            <a:endParaRPr lang="en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Google Shape;102;p14">
            <a:extLst>
              <a:ext uri="{FF2B5EF4-FFF2-40B4-BE49-F238E27FC236}">
                <a16:creationId xmlns:a16="http://schemas.microsoft.com/office/drawing/2014/main" id="{6AC3B2EE-B7C2-43A8-6D99-B2152F0705E9}"/>
              </a:ext>
            </a:extLst>
          </p:cNvPr>
          <p:cNvSpPr txBox="1">
            <a:spLocks/>
          </p:cNvSpPr>
          <p:nvPr/>
        </p:nvSpPr>
        <p:spPr>
          <a:xfrm>
            <a:off x="131617" y="77997"/>
            <a:ext cx="8806399" cy="88128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s-ES" sz="4800" dirty="0">
                <a:latin typeface="Menlo"/>
              </a:rPr>
              <a:t>Bibliotecas utilizadas de Python</a:t>
            </a:r>
          </a:p>
        </p:txBody>
      </p:sp>
      <p:sp>
        <p:nvSpPr>
          <p:cNvPr id="12" name="Google Shape;102;p14">
            <a:extLst>
              <a:ext uri="{FF2B5EF4-FFF2-40B4-BE49-F238E27FC236}">
                <a16:creationId xmlns:a16="http://schemas.microsoft.com/office/drawing/2014/main" id="{C27E7BA0-7B60-16AF-2CAA-F11A9125B16C}"/>
              </a:ext>
            </a:extLst>
          </p:cNvPr>
          <p:cNvSpPr txBox="1">
            <a:spLocks/>
          </p:cNvSpPr>
          <p:nvPr/>
        </p:nvSpPr>
        <p:spPr>
          <a:xfrm>
            <a:off x="187010" y="4194313"/>
            <a:ext cx="8751006" cy="553978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s-ES" sz="2400" dirty="0">
                <a:solidFill>
                  <a:srgbClr val="A16E07"/>
                </a:solidFill>
                <a:latin typeface="Menlo"/>
              </a:rPr>
              <a:t>Se tuvieron que implementar partes en: JavaScript y HTML</a:t>
            </a:r>
          </a:p>
        </p:txBody>
      </p:sp>
    </p:spTree>
    <p:extLst>
      <p:ext uri="{BB962C8B-B14F-4D97-AF65-F5344CB8AC3E}">
        <p14:creationId xmlns:p14="http://schemas.microsoft.com/office/powerpoint/2010/main" val="1569601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sp>
        <p:nvSpPr>
          <p:cNvPr id="200" name="Google Shape;200;p2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graphicFrame>
        <p:nvGraphicFramePr>
          <p:cNvPr id="199" name="Google Shape;199;p24"/>
          <p:cNvGraphicFramePr/>
          <p:nvPr/>
        </p:nvGraphicFramePr>
        <p:xfrm>
          <a:off x="952500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{C98665B7-6574-423E-A4B5-A6C020D860FF}</a:tableStyleId>
              </a:tblPr>
              <a:tblGrid>
                <a:gridCol w="180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0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2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</a:t>
                      </a:r>
                      <a:endParaRPr sz="1100">
                        <a:solidFill>
                          <a:schemeClr val="dk2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B</a:t>
                      </a:r>
                      <a:endParaRPr sz="1100">
                        <a:solidFill>
                          <a:schemeClr val="dk2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</a:t>
                      </a:r>
                      <a:endParaRPr sz="1100">
                        <a:solidFill>
                          <a:schemeClr val="dk2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Yellow</a:t>
                      </a:r>
                      <a:endParaRPr sz="1100">
                        <a:solidFill>
                          <a:schemeClr val="dk2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20</a:t>
                      </a:r>
                      <a:endParaRPr sz="14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Blue</a:t>
                      </a:r>
                      <a:endParaRPr sz="1100">
                        <a:solidFill>
                          <a:schemeClr val="dk2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30</a:t>
                      </a:r>
                      <a:endParaRPr sz="14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Orange</a:t>
                      </a:r>
                      <a:endParaRPr sz="1100">
                        <a:solidFill>
                          <a:schemeClr val="dk2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</a:t>
                      </a:r>
                      <a:endParaRPr sz="14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16</a:t>
                      </a:r>
                      <a:endParaRPr sz="14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5"/>
          <p:cNvSpPr/>
          <p:nvPr/>
        </p:nvSpPr>
        <p:spPr>
          <a:xfrm>
            <a:off x="842325" y="1171250"/>
            <a:ext cx="7527369" cy="3585873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5"/>
          <p:cNvSpPr txBox="1"/>
          <p:nvPr/>
        </p:nvSpPr>
        <p:spPr>
          <a:xfrm>
            <a:off x="893700" y="4756975"/>
            <a:ext cx="7282800" cy="3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Find more maps at </a:t>
            </a:r>
            <a:r>
              <a:rPr lang="en" sz="900" u="sng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slidescarnival.com/extra-free-resources-icons-and-maps</a:t>
            </a:r>
            <a:endParaRPr sz="9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15" name="Google Shape;215;p2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207" name="Google Shape;207;p25"/>
          <p:cNvSpPr txBox="1">
            <a:spLocks noGrp="1"/>
          </p:cNvSpPr>
          <p:nvPr>
            <p:ph type="title" idx="4294967295"/>
          </p:nvPr>
        </p:nvSpPr>
        <p:spPr>
          <a:xfrm>
            <a:off x="0" y="358775"/>
            <a:ext cx="6462713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Maps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8" name="Google Shape;208;p25"/>
          <p:cNvSpPr/>
          <p:nvPr/>
        </p:nvSpPr>
        <p:spPr>
          <a:xfrm rot="8196893">
            <a:off x="3911130" y="2114153"/>
            <a:ext cx="127966" cy="127966"/>
          </a:xfrm>
          <a:prstGeom prst="teardrop">
            <a:avLst>
              <a:gd name="adj" fmla="val 100000"/>
            </a:avLst>
          </a:prstGeom>
          <a:solidFill>
            <a:schemeClr val="lt1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5"/>
          <p:cNvSpPr/>
          <p:nvPr/>
        </p:nvSpPr>
        <p:spPr>
          <a:xfrm rot="8196893">
            <a:off x="1401314" y="2289771"/>
            <a:ext cx="127966" cy="127966"/>
          </a:xfrm>
          <a:prstGeom prst="teardrop">
            <a:avLst>
              <a:gd name="adj" fmla="val 100000"/>
            </a:avLst>
          </a:prstGeom>
          <a:solidFill>
            <a:schemeClr val="lt1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5"/>
          <p:cNvSpPr/>
          <p:nvPr/>
        </p:nvSpPr>
        <p:spPr>
          <a:xfrm rot="8196893">
            <a:off x="2917646" y="3766260"/>
            <a:ext cx="127966" cy="127966"/>
          </a:xfrm>
          <a:prstGeom prst="teardrop">
            <a:avLst>
              <a:gd name="adj" fmla="val 100000"/>
            </a:avLst>
          </a:prstGeom>
          <a:solidFill>
            <a:schemeClr val="lt1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5"/>
          <p:cNvSpPr/>
          <p:nvPr/>
        </p:nvSpPr>
        <p:spPr>
          <a:xfrm rot="8196893">
            <a:off x="4585619" y="4010652"/>
            <a:ext cx="127966" cy="127966"/>
          </a:xfrm>
          <a:prstGeom prst="teardrop">
            <a:avLst>
              <a:gd name="adj" fmla="val 100000"/>
            </a:avLst>
          </a:prstGeom>
          <a:solidFill>
            <a:schemeClr val="lt1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5"/>
          <p:cNvSpPr/>
          <p:nvPr/>
        </p:nvSpPr>
        <p:spPr>
          <a:xfrm rot="8196893">
            <a:off x="6555975" y="2523696"/>
            <a:ext cx="127966" cy="127966"/>
          </a:xfrm>
          <a:prstGeom prst="teardrop">
            <a:avLst>
              <a:gd name="adj" fmla="val 100000"/>
            </a:avLst>
          </a:prstGeom>
          <a:solidFill>
            <a:schemeClr val="lt1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5"/>
          <p:cNvSpPr/>
          <p:nvPr/>
        </p:nvSpPr>
        <p:spPr>
          <a:xfrm rot="8196893">
            <a:off x="7112755" y="4010663"/>
            <a:ext cx="127966" cy="127966"/>
          </a:xfrm>
          <a:prstGeom prst="teardrop">
            <a:avLst>
              <a:gd name="adj" fmla="val 100000"/>
            </a:avLst>
          </a:prstGeom>
          <a:solidFill>
            <a:schemeClr val="lt1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5"/>
          <p:cNvSpPr/>
          <p:nvPr/>
        </p:nvSpPr>
        <p:spPr>
          <a:xfrm>
            <a:off x="1943917" y="1850133"/>
            <a:ext cx="857700" cy="338100"/>
          </a:xfrm>
          <a:prstGeom prst="downArrowCallout">
            <a:avLst>
              <a:gd name="adj1" fmla="val 16192"/>
              <a:gd name="adj2" fmla="val 18214"/>
              <a:gd name="adj3" fmla="val 17015"/>
              <a:gd name="adj4" fmla="val 64977"/>
            </a:avLst>
          </a:prstGeom>
          <a:solidFill>
            <a:schemeClr val="accent4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our office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220" name="Google Shape;220;p26"/>
          <p:cNvSpPr txBox="1">
            <a:spLocks noGrp="1"/>
          </p:cNvSpPr>
          <p:nvPr>
            <p:ph type="ctrTitle" idx="4294967295"/>
          </p:nvPr>
        </p:nvSpPr>
        <p:spPr>
          <a:xfrm>
            <a:off x="0" y="2160588"/>
            <a:ext cx="6445250" cy="8223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89,526,124</a:t>
            </a:r>
            <a:endParaRPr sz="72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1" name="Google Shape;221;p26"/>
          <p:cNvSpPr txBox="1">
            <a:spLocks noGrp="1"/>
          </p:cNvSpPr>
          <p:nvPr>
            <p:ph type="subTitle" idx="4294967295"/>
          </p:nvPr>
        </p:nvSpPr>
        <p:spPr>
          <a:xfrm>
            <a:off x="0" y="3011488"/>
            <a:ext cx="6445250" cy="784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Whoa! That’s a big number, aren’t you proud?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222" name="Google Shape;222;p26"/>
          <p:cNvSpPr/>
          <p:nvPr/>
        </p:nvSpPr>
        <p:spPr>
          <a:xfrm>
            <a:off x="0" y="2008388"/>
            <a:ext cx="940500" cy="668700"/>
          </a:xfrm>
          <a:prstGeom prst="rightArrow">
            <a:avLst>
              <a:gd name="adj1" fmla="val 61815"/>
              <a:gd name="adj2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7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228" name="Google Shape;228;p27"/>
          <p:cNvSpPr txBox="1">
            <a:spLocks noGrp="1"/>
          </p:cNvSpPr>
          <p:nvPr>
            <p:ph type="ctrTitle" idx="4294967295"/>
          </p:nvPr>
        </p:nvSpPr>
        <p:spPr>
          <a:xfrm>
            <a:off x="1625600" y="533400"/>
            <a:ext cx="7518400" cy="8953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89,526,124$</a:t>
            </a:r>
            <a:endParaRPr sz="7200" b="1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9" name="Google Shape;229;p27"/>
          <p:cNvSpPr txBox="1">
            <a:spLocks noGrp="1"/>
          </p:cNvSpPr>
          <p:nvPr>
            <p:ph type="subTitle" idx="4294967295"/>
          </p:nvPr>
        </p:nvSpPr>
        <p:spPr>
          <a:xfrm>
            <a:off x="1625600" y="1068388"/>
            <a:ext cx="7518400" cy="4635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That’s a lot of money</a:t>
            </a:r>
            <a:endParaRPr sz="2000"/>
          </a:p>
        </p:txBody>
      </p:sp>
      <p:sp>
        <p:nvSpPr>
          <p:cNvPr id="230" name="Google Shape;230;p27"/>
          <p:cNvSpPr txBox="1">
            <a:spLocks noGrp="1"/>
          </p:cNvSpPr>
          <p:nvPr>
            <p:ph type="ctrTitle" idx="4294967295"/>
          </p:nvPr>
        </p:nvSpPr>
        <p:spPr>
          <a:xfrm>
            <a:off x="1625600" y="3390900"/>
            <a:ext cx="7518400" cy="8953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100%</a:t>
            </a:r>
            <a:endParaRPr sz="7200" b="1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27"/>
          <p:cNvSpPr txBox="1">
            <a:spLocks noGrp="1"/>
          </p:cNvSpPr>
          <p:nvPr>
            <p:ph type="subTitle" idx="4294967295"/>
          </p:nvPr>
        </p:nvSpPr>
        <p:spPr>
          <a:xfrm>
            <a:off x="1625600" y="3925888"/>
            <a:ext cx="7518400" cy="4635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Total success!</a:t>
            </a:r>
            <a:endParaRPr sz="2000"/>
          </a:p>
        </p:txBody>
      </p:sp>
      <p:sp>
        <p:nvSpPr>
          <p:cNvPr id="232" name="Google Shape;232;p27"/>
          <p:cNvSpPr txBox="1">
            <a:spLocks noGrp="1"/>
          </p:cNvSpPr>
          <p:nvPr>
            <p:ph type="ctrTitle" idx="4294967295"/>
          </p:nvPr>
        </p:nvSpPr>
        <p:spPr>
          <a:xfrm>
            <a:off x="1625600" y="1962150"/>
            <a:ext cx="7518400" cy="8953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185,244</a:t>
            </a:r>
            <a:r>
              <a:rPr lang="en" sz="4800" b="1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users</a:t>
            </a:r>
            <a:endParaRPr sz="4800"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3" name="Google Shape;233;p27"/>
          <p:cNvSpPr txBox="1">
            <a:spLocks noGrp="1"/>
          </p:cNvSpPr>
          <p:nvPr>
            <p:ph type="subTitle" idx="4294967295"/>
          </p:nvPr>
        </p:nvSpPr>
        <p:spPr>
          <a:xfrm>
            <a:off x="1625600" y="2497138"/>
            <a:ext cx="7518400" cy="4635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And a lot of users</a:t>
            </a:r>
            <a:endParaRPr sz="2000"/>
          </a:p>
        </p:txBody>
      </p:sp>
      <p:sp>
        <p:nvSpPr>
          <p:cNvPr id="234" name="Google Shape;234;p27"/>
          <p:cNvSpPr/>
          <p:nvPr/>
        </p:nvSpPr>
        <p:spPr>
          <a:xfrm>
            <a:off x="0" y="447751"/>
            <a:ext cx="940500" cy="668700"/>
          </a:xfrm>
          <a:prstGeom prst="rightArrow">
            <a:avLst>
              <a:gd name="adj1" fmla="val 61815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7"/>
          <p:cNvSpPr/>
          <p:nvPr/>
        </p:nvSpPr>
        <p:spPr>
          <a:xfrm>
            <a:off x="0" y="1876501"/>
            <a:ext cx="940500" cy="668700"/>
          </a:xfrm>
          <a:prstGeom prst="rightArrow">
            <a:avLst>
              <a:gd name="adj1" fmla="val 61815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7"/>
          <p:cNvSpPr/>
          <p:nvPr/>
        </p:nvSpPr>
        <p:spPr>
          <a:xfrm>
            <a:off x="0" y="3305251"/>
            <a:ext cx="940500" cy="668700"/>
          </a:xfrm>
          <a:prstGeom prst="rightArrow">
            <a:avLst>
              <a:gd name="adj1" fmla="val 61815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252" name="Google Shape;252;p2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grpSp>
        <p:nvGrpSpPr>
          <p:cNvPr id="243" name="Google Shape;243;p28"/>
          <p:cNvGrpSpPr/>
          <p:nvPr/>
        </p:nvGrpSpPr>
        <p:grpSpPr>
          <a:xfrm>
            <a:off x="5632317" y="2002063"/>
            <a:ext cx="3305700" cy="2612288"/>
            <a:chOff x="5632317" y="1189775"/>
            <a:chExt cx="3305700" cy="3483050"/>
          </a:xfrm>
        </p:grpSpPr>
        <p:sp>
          <p:nvSpPr>
            <p:cNvPr id="244" name="Google Shape;244;p28"/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" sz="24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Last</a:t>
              </a:r>
              <a:endPara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45" name="Google Shape;245;p28"/>
            <p:cNvSpPr txBox="1"/>
            <p:nvPr/>
          </p:nvSpPr>
          <p:spPr>
            <a:xfrm>
              <a:off x="6167063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6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Lorem ipsum dolor sit amet, consectetur adipiscing elit.</a:t>
              </a:r>
              <a:endPara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46" name="Google Shape;246;p28"/>
          <p:cNvGrpSpPr/>
          <p:nvPr/>
        </p:nvGrpSpPr>
        <p:grpSpPr>
          <a:xfrm>
            <a:off x="0" y="2002224"/>
            <a:ext cx="3546900" cy="2612127"/>
            <a:chOff x="0" y="1189989"/>
            <a:chExt cx="3546900" cy="3482836"/>
          </a:xfrm>
        </p:grpSpPr>
        <p:sp>
          <p:nvSpPr>
            <p:cNvPr id="247" name="Google Shape;247;p28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" sz="24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First</a:t>
              </a:r>
              <a:endPara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8" name="Google Shape;248;p28"/>
            <p:cNvSpPr txBox="1"/>
            <p:nvPr/>
          </p:nvSpPr>
          <p:spPr>
            <a:xfrm>
              <a:off x="655361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Lorem ipsum dolor sit amet, consectetur adipiscing elit.</a:t>
              </a:r>
              <a:endPara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49" name="Google Shape;249;p28"/>
          <p:cNvGrpSpPr/>
          <p:nvPr/>
        </p:nvGrpSpPr>
        <p:grpSpPr>
          <a:xfrm>
            <a:off x="2944204" y="2002063"/>
            <a:ext cx="3305700" cy="2612288"/>
            <a:chOff x="2944204" y="1189775"/>
            <a:chExt cx="3305700" cy="3483050"/>
          </a:xfrm>
        </p:grpSpPr>
        <p:sp>
          <p:nvSpPr>
            <p:cNvPr id="250" name="Google Shape;250;p28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" sz="24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Second</a:t>
              </a:r>
              <a:endPara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1" name="Google Shape;251;p28"/>
            <p:cNvSpPr txBox="1"/>
            <p:nvPr/>
          </p:nvSpPr>
          <p:spPr>
            <a:xfrm>
              <a:off x="3478949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6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Lorem ipsum dolor sit amet, consectetur adipiscing elit.</a:t>
              </a:r>
              <a:endPara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261" name="Google Shape;261;p29"/>
          <p:cNvSpPr txBox="1">
            <a:spLocks noGrp="1"/>
          </p:cNvSpPr>
          <p:nvPr>
            <p:ph type="body" idx="1"/>
          </p:nvPr>
        </p:nvSpPr>
        <p:spPr>
          <a:xfrm>
            <a:off x="893700" y="3657600"/>
            <a:ext cx="2491200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258" name="Google Shape;258;p29"/>
          <p:cNvSpPr txBox="1">
            <a:spLocks noGrp="1"/>
          </p:cNvSpPr>
          <p:nvPr>
            <p:ph type="body" idx="2"/>
          </p:nvPr>
        </p:nvSpPr>
        <p:spPr>
          <a:xfrm>
            <a:off x="893700" y="1885950"/>
            <a:ext cx="2491200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262" name="Google Shape;262;p29"/>
          <p:cNvSpPr txBox="1">
            <a:spLocks noGrp="1"/>
          </p:cNvSpPr>
          <p:nvPr>
            <p:ph type="body" idx="3"/>
          </p:nvPr>
        </p:nvSpPr>
        <p:spPr>
          <a:xfrm>
            <a:off x="3512560" y="3657600"/>
            <a:ext cx="2491200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291" name="Google Shape;291;p2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sp>
        <p:nvSpPr>
          <p:cNvPr id="260" name="Google Shape;260;p29"/>
          <p:cNvSpPr txBox="1">
            <a:spLocks noGrp="1"/>
          </p:cNvSpPr>
          <p:nvPr>
            <p:ph type="body" idx="4294967295"/>
          </p:nvPr>
        </p:nvSpPr>
        <p:spPr>
          <a:xfrm>
            <a:off x="6651625" y="1885950"/>
            <a:ext cx="2492375" cy="1304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63" name="Google Shape;263;p29"/>
          <p:cNvSpPr txBox="1">
            <a:spLocks noGrp="1"/>
          </p:cNvSpPr>
          <p:nvPr>
            <p:ph type="body" idx="4294967295"/>
          </p:nvPr>
        </p:nvSpPr>
        <p:spPr>
          <a:xfrm>
            <a:off x="6651625" y="3657600"/>
            <a:ext cx="2492375" cy="1304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59" name="Google Shape;259;p29"/>
          <p:cNvSpPr txBox="1">
            <a:spLocks noGrp="1"/>
          </p:cNvSpPr>
          <p:nvPr>
            <p:ph type="body" idx="4294967295"/>
          </p:nvPr>
        </p:nvSpPr>
        <p:spPr>
          <a:xfrm>
            <a:off x="6653213" y="1885950"/>
            <a:ext cx="2490787" cy="1304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264" name="Google Shape;264;p29"/>
          <p:cNvSpPr/>
          <p:nvPr/>
        </p:nvSpPr>
        <p:spPr>
          <a:xfrm>
            <a:off x="977625" y="1399575"/>
            <a:ext cx="568200" cy="51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29"/>
          <p:cNvSpPr/>
          <p:nvPr/>
        </p:nvSpPr>
        <p:spPr>
          <a:xfrm>
            <a:off x="3615300" y="1399575"/>
            <a:ext cx="568200" cy="519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9"/>
          <p:cNvSpPr/>
          <p:nvPr/>
        </p:nvSpPr>
        <p:spPr>
          <a:xfrm>
            <a:off x="6238259" y="1399575"/>
            <a:ext cx="568200" cy="519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9"/>
          <p:cNvSpPr/>
          <p:nvPr/>
        </p:nvSpPr>
        <p:spPr>
          <a:xfrm>
            <a:off x="977625" y="3171225"/>
            <a:ext cx="568200" cy="51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9"/>
          <p:cNvSpPr/>
          <p:nvPr/>
        </p:nvSpPr>
        <p:spPr>
          <a:xfrm>
            <a:off x="3615300" y="3171225"/>
            <a:ext cx="568200" cy="519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9"/>
          <p:cNvSpPr/>
          <p:nvPr/>
        </p:nvSpPr>
        <p:spPr>
          <a:xfrm>
            <a:off x="6238259" y="3171225"/>
            <a:ext cx="568200" cy="519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9"/>
          <p:cNvSpPr/>
          <p:nvPr/>
        </p:nvSpPr>
        <p:spPr>
          <a:xfrm>
            <a:off x="3761627" y="1533267"/>
            <a:ext cx="275755" cy="251913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271;p29"/>
          <p:cNvGrpSpPr/>
          <p:nvPr/>
        </p:nvGrpSpPr>
        <p:grpSpPr>
          <a:xfrm>
            <a:off x="6370548" y="1529603"/>
            <a:ext cx="294182" cy="286367"/>
            <a:chOff x="5970800" y="1619250"/>
            <a:chExt cx="428650" cy="456725"/>
          </a:xfrm>
        </p:grpSpPr>
        <p:sp>
          <p:nvSpPr>
            <p:cNvPr id="272" name="Google Shape;272;p29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9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9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9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9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29"/>
          <p:cNvGrpSpPr/>
          <p:nvPr/>
        </p:nvGrpSpPr>
        <p:grpSpPr>
          <a:xfrm>
            <a:off x="1117882" y="3302526"/>
            <a:ext cx="288315" cy="243495"/>
            <a:chOff x="5975075" y="2327500"/>
            <a:chExt cx="420100" cy="388350"/>
          </a:xfrm>
        </p:grpSpPr>
        <p:sp>
          <p:nvSpPr>
            <p:cNvPr id="278" name="Google Shape;278;p29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9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29"/>
          <p:cNvGrpSpPr/>
          <p:nvPr/>
        </p:nvGrpSpPr>
        <p:grpSpPr>
          <a:xfrm>
            <a:off x="3724087" y="3305590"/>
            <a:ext cx="351180" cy="237367"/>
            <a:chOff x="5255200" y="3006475"/>
            <a:chExt cx="511700" cy="378575"/>
          </a:xfrm>
        </p:grpSpPr>
        <p:sp>
          <p:nvSpPr>
            <p:cNvPr id="281" name="Google Shape;281;p29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9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29"/>
          <p:cNvGrpSpPr/>
          <p:nvPr/>
        </p:nvGrpSpPr>
        <p:grpSpPr>
          <a:xfrm>
            <a:off x="1109724" y="1533800"/>
            <a:ext cx="304237" cy="277965"/>
            <a:chOff x="570875" y="4322250"/>
            <a:chExt cx="443300" cy="443325"/>
          </a:xfrm>
        </p:grpSpPr>
        <p:sp>
          <p:nvSpPr>
            <p:cNvPr id="284" name="Google Shape;284;p2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" name="Google Shape;288;p29"/>
          <p:cNvGrpSpPr/>
          <p:nvPr/>
        </p:nvGrpSpPr>
        <p:grpSpPr>
          <a:xfrm>
            <a:off x="6378533" y="3296014"/>
            <a:ext cx="280765" cy="256521"/>
            <a:chOff x="6654650" y="3665275"/>
            <a:chExt cx="409100" cy="409125"/>
          </a:xfrm>
        </p:grpSpPr>
        <p:sp>
          <p:nvSpPr>
            <p:cNvPr id="289" name="Google Shape;289;p2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0"/>
          <p:cNvSpPr txBox="1">
            <a:spLocks noGrp="1"/>
          </p:cNvSpPr>
          <p:nvPr>
            <p:ph type="body" idx="1"/>
          </p:nvPr>
        </p:nvSpPr>
        <p:spPr>
          <a:xfrm>
            <a:off x="893700" y="4573775"/>
            <a:ext cx="7239000" cy="35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copy&amp;paste graphs from Excel &amp; Google Sheets</a:t>
            </a:r>
            <a:endParaRPr/>
          </a:p>
        </p:txBody>
      </p:sp>
      <p:sp>
        <p:nvSpPr>
          <p:cNvPr id="297" name="Google Shape;297;p3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cxnSp>
        <p:nvCxnSpPr>
          <p:cNvPr id="298" name="Google Shape;298;p30"/>
          <p:cNvCxnSpPr/>
          <p:nvPr/>
        </p:nvCxnSpPr>
        <p:spPr>
          <a:xfrm>
            <a:off x="952500" y="1074701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9" name="Google Shape;299;p30"/>
          <p:cNvCxnSpPr/>
          <p:nvPr/>
        </p:nvCxnSpPr>
        <p:spPr>
          <a:xfrm>
            <a:off x="952500" y="1784183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0" name="Google Shape;300;p30"/>
          <p:cNvCxnSpPr/>
          <p:nvPr/>
        </p:nvCxnSpPr>
        <p:spPr>
          <a:xfrm>
            <a:off x="952500" y="2493664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" name="Google Shape;301;p30"/>
          <p:cNvCxnSpPr/>
          <p:nvPr/>
        </p:nvCxnSpPr>
        <p:spPr>
          <a:xfrm>
            <a:off x="952500" y="3203146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2" name="Google Shape;302;p30"/>
          <p:cNvCxnSpPr/>
          <p:nvPr/>
        </p:nvCxnSpPr>
        <p:spPr>
          <a:xfrm>
            <a:off x="952500" y="3934526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3" name="Google Shape;303;p30"/>
          <p:cNvSpPr txBox="1"/>
          <p:nvPr/>
        </p:nvSpPr>
        <p:spPr>
          <a:xfrm>
            <a:off x="952500" y="915950"/>
            <a:ext cx="309300" cy="30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4000</a:t>
            </a:r>
            <a:endParaRPr sz="10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3000</a:t>
            </a:r>
            <a:endParaRPr sz="10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2000</a:t>
            </a:r>
            <a:endParaRPr sz="10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1000</a:t>
            </a:r>
            <a:endParaRPr sz="10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0</a:t>
            </a:r>
            <a:endParaRPr sz="10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4" name="Google Shape;304;p30"/>
          <p:cNvSpPr/>
          <p:nvPr/>
        </p:nvSpPr>
        <p:spPr>
          <a:xfrm>
            <a:off x="1572782" y="2380937"/>
            <a:ext cx="233700" cy="15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30"/>
          <p:cNvSpPr/>
          <p:nvPr/>
        </p:nvSpPr>
        <p:spPr>
          <a:xfrm>
            <a:off x="1887026" y="1986874"/>
            <a:ext cx="233700" cy="1947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0"/>
          <p:cNvSpPr/>
          <p:nvPr/>
        </p:nvSpPr>
        <p:spPr>
          <a:xfrm>
            <a:off x="2201270" y="2493664"/>
            <a:ext cx="233700" cy="144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30"/>
          <p:cNvSpPr/>
          <p:nvPr/>
        </p:nvSpPr>
        <p:spPr>
          <a:xfrm>
            <a:off x="3325786" y="2694727"/>
            <a:ext cx="233700" cy="12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30"/>
          <p:cNvSpPr/>
          <p:nvPr/>
        </p:nvSpPr>
        <p:spPr>
          <a:xfrm>
            <a:off x="3640031" y="2096344"/>
            <a:ext cx="233700" cy="1838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30"/>
          <p:cNvSpPr/>
          <p:nvPr/>
        </p:nvSpPr>
        <p:spPr>
          <a:xfrm>
            <a:off x="3954275" y="1229025"/>
            <a:ext cx="233700" cy="270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0"/>
          <p:cNvSpPr/>
          <p:nvPr/>
        </p:nvSpPr>
        <p:spPr>
          <a:xfrm>
            <a:off x="5078791" y="2140120"/>
            <a:ext cx="233700" cy="179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30"/>
          <p:cNvSpPr/>
          <p:nvPr/>
        </p:nvSpPr>
        <p:spPr>
          <a:xfrm>
            <a:off x="5393035" y="1074577"/>
            <a:ext cx="233700" cy="2860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30"/>
          <p:cNvSpPr/>
          <p:nvPr/>
        </p:nvSpPr>
        <p:spPr>
          <a:xfrm>
            <a:off x="5707280" y="2322562"/>
            <a:ext cx="233700" cy="161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0"/>
          <p:cNvSpPr/>
          <p:nvPr/>
        </p:nvSpPr>
        <p:spPr>
          <a:xfrm>
            <a:off x="6831796" y="2753101"/>
            <a:ext cx="233700" cy="118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0"/>
          <p:cNvSpPr/>
          <p:nvPr/>
        </p:nvSpPr>
        <p:spPr>
          <a:xfrm>
            <a:off x="7146040" y="1293620"/>
            <a:ext cx="233700" cy="2641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0"/>
          <p:cNvSpPr/>
          <p:nvPr/>
        </p:nvSpPr>
        <p:spPr>
          <a:xfrm>
            <a:off x="7460284" y="1607410"/>
            <a:ext cx="233700" cy="232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1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sp>
        <p:nvSpPr>
          <p:cNvPr id="320" name="Google Shape;320;p31"/>
          <p:cNvSpPr txBox="1">
            <a:spLocks noGrp="1"/>
          </p:cNvSpPr>
          <p:nvPr>
            <p:ph type="body" idx="4294967295"/>
          </p:nvPr>
        </p:nvSpPr>
        <p:spPr>
          <a:xfrm>
            <a:off x="0" y="631825"/>
            <a:ext cx="3643313" cy="37941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rPr>
              <a:t>Mobile project</a:t>
            </a:r>
            <a:endParaRPr>
              <a:solidFill>
                <a:schemeClr val="accent6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Show and explain your web, app or software projects using these gadget templates.</a:t>
            </a:r>
            <a:endParaRPr sz="2400"/>
          </a:p>
        </p:txBody>
      </p:sp>
      <p:grpSp>
        <p:nvGrpSpPr>
          <p:cNvPr id="322" name="Google Shape;322;p31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323" name="Google Shape;323;p31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1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1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1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7" name="Google Shape;327;p31"/>
          <p:cNvPicPr preferRelativeResize="0"/>
          <p:nvPr/>
        </p:nvPicPr>
        <p:blipFill rotWithShape="1">
          <a:blip r:embed="rId3">
            <a:alphaModFix/>
          </a:blip>
          <a:srcRect b="23786"/>
          <a:stretch/>
        </p:blipFill>
        <p:spPr>
          <a:xfrm>
            <a:off x="5399525" y="756087"/>
            <a:ext cx="2025525" cy="363175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sp>
        <p:nvSpPr>
          <p:cNvPr id="332" name="Google Shape;332;p32"/>
          <p:cNvSpPr txBox="1">
            <a:spLocks noGrp="1"/>
          </p:cNvSpPr>
          <p:nvPr>
            <p:ph type="body" idx="4294967295"/>
          </p:nvPr>
        </p:nvSpPr>
        <p:spPr>
          <a:xfrm>
            <a:off x="0" y="631825"/>
            <a:ext cx="3643313" cy="37941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rPr>
              <a:t>Tablet project</a:t>
            </a:r>
            <a:endParaRPr>
              <a:solidFill>
                <a:schemeClr val="accent6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Show and explain your web, app or software projects using these gadget templates.</a:t>
            </a:r>
            <a:endParaRPr sz="2400"/>
          </a:p>
        </p:txBody>
      </p:sp>
      <p:grpSp>
        <p:nvGrpSpPr>
          <p:cNvPr id="334" name="Google Shape;334;p32"/>
          <p:cNvGrpSpPr/>
          <p:nvPr/>
        </p:nvGrpSpPr>
        <p:grpSpPr>
          <a:xfrm>
            <a:off x="5011702" y="465959"/>
            <a:ext cx="2736410" cy="4222433"/>
            <a:chOff x="2112475" y="238125"/>
            <a:chExt cx="3395050" cy="5238750"/>
          </a:xfrm>
        </p:grpSpPr>
        <p:sp>
          <p:nvSpPr>
            <p:cNvPr id="335" name="Google Shape;335;p32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2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2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2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9" name="Google Shape;33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9288" y="839688"/>
            <a:ext cx="2597800" cy="3463726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sp>
        <p:nvSpPr>
          <p:cNvPr id="344" name="Google Shape;344;p33"/>
          <p:cNvSpPr txBox="1">
            <a:spLocks noGrp="1"/>
          </p:cNvSpPr>
          <p:nvPr>
            <p:ph type="body" idx="4294967295"/>
          </p:nvPr>
        </p:nvSpPr>
        <p:spPr>
          <a:xfrm>
            <a:off x="0" y="3667125"/>
            <a:ext cx="6461125" cy="9302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rPr>
              <a:t>Desktop project</a:t>
            </a:r>
            <a:endParaRPr>
              <a:solidFill>
                <a:schemeClr val="accent6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Show and explain your web, app or software projects using these gadget templates.</a:t>
            </a:r>
            <a:endParaRPr sz="2400"/>
          </a:p>
        </p:txBody>
      </p:sp>
      <p:grpSp>
        <p:nvGrpSpPr>
          <p:cNvPr id="346" name="Google Shape;346;p33"/>
          <p:cNvGrpSpPr/>
          <p:nvPr/>
        </p:nvGrpSpPr>
        <p:grpSpPr>
          <a:xfrm>
            <a:off x="1035024" y="691179"/>
            <a:ext cx="4542205" cy="2661224"/>
            <a:chOff x="1177450" y="241631"/>
            <a:chExt cx="6173152" cy="3616776"/>
          </a:xfrm>
        </p:grpSpPr>
        <p:sp>
          <p:nvSpPr>
            <p:cNvPr id="347" name="Google Shape;347;p33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33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33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33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51" name="Google Shape;351;p33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1542200" y="837900"/>
            <a:ext cx="3530550" cy="2242675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1" name="Google Shape;431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2" name="Google Shape;432;p39"/>
          <p:cNvSpPr/>
          <p:nvPr/>
        </p:nvSpPr>
        <p:spPr>
          <a:xfrm rot="8100000">
            <a:off x="1855667" y="1772729"/>
            <a:ext cx="334744" cy="334744"/>
          </a:xfrm>
          <a:prstGeom prst="teardrop">
            <a:avLst>
              <a:gd name="adj" fmla="val 100000"/>
            </a:avLst>
          </a:prstGeom>
          <a:solidFill>
            <a:srgbClr val="FEF8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39"/>
          <p:cNvSpPr/>
          <p:nvPr/>
        </p:nvSpPr>
        <p:spPr>
          <a:xfrm>
            <a:off x="1955989" y="1866499"/>
            <a:ext cx="134100" cy="13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sz="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39"/>
          <p:cNvSpPr/>
          <p:nvPr/>
        </p:nvSpPr>
        <p:spPr>
          <a:xfrm rot="8100000">
            <a:off x="3883742" y="1772729"/>
            <a:ext cx="334744" cy="334744"/>
          </a:xfrm>
          <a:prstGeom prst="teardrop">
            <a:avLst>
              <a:gd name="adj" fmla="val 100000"/>
            </a:avLst>
          </a:prstGeom>
          <a:solidFill>
            <a:srgbClr val="FFC8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39"/>
          <p:cNvSpPr/>
          <p:nvPr/>
        </p:nvSpPr>
        <p:spPr>
          <a:xfrm>
            <a:off x="3984064" y="1866499"/>
            <a:ext cx="134100" cy="13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 sz="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6" name="Google Shape;436;p39"/>
          <p:cNvSpPr/>
          <p:nvPr/>
        </p:nvSpPr>
        <p:spPr>
          <a:xfrm rot="8100000">
            <a:off x="5911817" y="1772729"/>
            <a:ext cx="334744" cy="334744"/>
          </a:xfrm>
          <a:prstGeom prst="teardrop">
            <a:avLst>
              <a:gd name="adj" fmla="val 100000"/>
            </a:avLst>
          </a:prstGeom>
          <a:solidFill>
            <a:srgbClr val="B07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39"/>
          <p:cNvSpPr/>
          <p:nvPr/>
        </p:nvSpPr>
        <p:spPr>
          <a:xfrm>
            <a:off x="6012139" y="1866499"/>
            <a:ext cx="134100" cy="13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 sz="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8" name="Google Shape;438;p39"/>
          <p:cNvSpPr/>
          <p:nvPr/>
        </p:nvSpPr>
        <p:spPr>
          <a:xfrm rot="-2700000">
            <a:off x="6950142" y="3645628"/>
            <a:ext cx="334744" cy="334744"/>
          </a:xfrm>
          <a:prstGeom prst="teardrop">
            <a:avLst>
              <a:gd name="adj" fmla="val 100000"/>
            </a:avLst>
          </a:prstGeom>
          <a:solidFill>
            <a:srgbClr val="7055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439" name="Google Shape;439;p39"/>
          <p:cNvSpPr/>
          <p:nvPr/>
        </p:nvSpPr>
        <p:spPr>
          <a:xfrm flipH="1">
            <a:off x="7050464" y="3752502"/>
            <a:ext cx="134100" cy="13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endParaRPr sz="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0" name="Google Shape;440;p39"/>
          <p:cNvSpPr/>
          <p:nvPr/>
        </p:nvSpPr>
        <p:spPr>
          <a:xfrm rot="-2700000">
            <a:off x="4922067" y="3645628"/>
            <a:ext cx="334744" cy="334744"/>
          </a:xfrm>
          <a:prstGeom prst="teardrop">
            <a:avLst>
              <a:gd name="adj" fmla="val 100000"/>
            </a:avLst>
          </a:prstGeom>
          <a:solidFill>
            <a:srgbClr val="EEA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39"/>
          <p:cNvSpPr/>
          <p:nvPr/>
        </p:nvSpPr>
        <p:spPr>
          <a:xfrm flipH="1">
            <a:off x="5022389" y="3752502"/>
            <a:ext cx="134100" cy="13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 sz="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2" name="Google Shape;442;p39"/>
          <p:cNvSpPr/>
          <p:nvPr/>
        </p:nvSpPr>
        <p:spPr>
          <a:xfrm rot="-2700000">
            <a:off x="2893992" y="3645628"/>
            <a:ext cx="334744" cy="334744"/>
          </a:xfrm>
          <a:prstGeom prst="teardrop">
            <a:avLst>
              <a:gd name="adj" fmla="val 10000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39"/>
          <p:cNvSpPr/>
          <p:nvPr/>
        </p:nvSpPr>
        <p:spPr>
          <a:xfrm flipH="1">
            <a:off x="2994314" y="3752502"/>
            <a:ext cx="134100" cy="13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sz="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4" name="Google Shape;444;p39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/>
              <a:t>🕸️</a:t>
            </a:r>
            <a:endParaRPr lang="en" sz="1200" dirty="0">
              <a:latin typeface="Consolas" panose="020B0609020204030204" pitchFamily="49" charset="0"/>
              <a:ea typeface="Lato"/>
              <a:cs typeface="Lato"/>
              <a:sym typeface="La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 panose="020B0609020204030204" pitchFamily="49" charset="0"/>
                <a:ea typeface="Lato"/>
                <a:cs typeface="Lato"/>
                <a:sym typeface="Lato"/>
              </a:rPr>
              <a:t>Web Scrapping Complejo</a:t>
            </a:r>
            <a:endParaRPr sz="1200" dirty="0">
              <a:latin typeface="Consolas" panose="020B0609020204030204" pitchFamily="49" charset="0"/>
              <a:ea typeface="Lato"/>
              <a:cs typeface="Lato"/>
              <a:sym typeface="Lato"/>
            </a:endParaRPr>
          </a:p>
        </p:txBody>
      </p:sp>
      <p:sp>
        <p:nvSpPr>
          <p:cNvPr id="445" name="Google Shape;445;p39"/>
          <p:cNvSpPr txBox="1"/>
          <p:nvPr/>
        </p:nvSpPr>
        <p:spPr>
          <a:xfrm>
            <a:off x="3128414" y="1156100"/>
            <a:ext cx="1788143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/>
              <a:t>🛠️</a:t>
            </a:r>
            <a:endParaRPr lang="en" sz="1200" dirty="0">
              <a:latin typeface="Consolas" panose="020B0609020204030204" pitchFamily="49" charset="0"/>
              <a:ea typeface="Lato"/>
              <a:cs typeface="Lato"/>
              <a:sym typeface="La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 panose="020B0609020204030204" pitchFamily="49" charset="0"/>
                <a:ea typeface="Lato"/>
                <a:cs typeface="Lato"/>
                <a:sym typeface="Lato"/>
              </a:rPr>
              <a:t>Integración efectiva con Airtable</a:t>
            </a:r>
            <a:endParaRPr sz="1200" dirty="0">
              <a:latin typeface="Consolas" panose="020B0609020204030204" pitchFamily="49" charset="0"/>
              <a:ea typeface="Lato"/>
              <a:cs typeface="Lato"/>
              <a:sym typeface="Lato"/>
            </a:endParaRPr>
          </a:p>
        </p:txBody>
      </p:sp>
      <p:sp>
        <p:nvSpPr>
          <p:cNvPr id="446" name="Google Shape;446;p39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/>
              <a:t>🎨</a:t>
            </a:r>
            <a:endParaRPr lang="en" sz="1200" dirty="0">
              <a:latin typeface="Consolas" panose="020B0609020204030204" pitchFamily="49" charset="0"/>
              <a:ea typeface="Lato"/>
              <a:cs typeface="Lato"/>
              <a:sym typeface="La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 panose="020B0609020204030204" pitchFamily="49" charset="0"/>
                <a:ea typeface="Lato"/>
                <a:cs typeface="Lato"/>
                <a:sym typeface="Lato"/>
              </a:rPr>
              <a:t>Visualizaciones de interés</a:t>
            </a:r>
            <a:endParaRPr sz="1200" dirty="0">
              <a:latin typeface="Consolas" panose="020B0609020204030204" pitchFamily="49" charset="0"/>
              <a:ea typeface="Lato"/>
              <a:cs typeface="Lato"/>
              <a:sym typeface="Lato"/>
            </a:endParaRPr>
          </a:p>
        </p:txBody>
      </p:sp>
      <p:sp>
        <p:nvSpPr>
          <p:cNvPr id="447" name="Google Shape;447;p39"/>
          <p:cNvSpPr txBox="1"/>
          <p:nvPr/>
        </p:nvSpPr>
        <p:spPr>
          <a:xfrm>
            <a:off x="2259738" y="4063600"/>
            <a:ext cx="172432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 panose="020B0609020204030204" pitchFamily="49" charset="0"/>
                <a:ea typeface="Lato"/>
                <a:cs typeface="Lato"/>
                <a:sym typeface="Lato"/>
              </a:rPr>
              <a:t>Depuración de avanzada de outliers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/>
              <a:t>🧹</a:t>
            </a:r>
            <a:endParaRPr sz="1200" dirty="0">
              <a:latin typeface="Consolas" panose="020B0609020204030204" pitchFamily="49" charset="0"/>
              <a:ea typeface="Lato"/>
              <a:cs typeface="Lato"/>
              <a:sym typeface="Lato"/>
            </a:endParaRPr>
          </a:p>
        </p:txBody>
      </p:sp>
      <p:sp>
        <p:nvSpPr>
          <p:cNvPr id="448" name="Google Shape;448;p39"/>
          <p:cNvSpPr txBox="1"/>
          <p:nvPr/>
        </p:nvSpPr>
        <p:spPr>
          <a:xfrm>
            <a:off x="4287814" y="4063599"/>
            <a:ext cx="1616029" cy="852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Lato"/>
                <a:ea typeface="Lato"/>
                <a:cs typeface="Lato"/>
                <a:sym typeface="Lato"/>
              </a:rPr>
              <a:t>Identificación de variables significativas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/>
              <a:t>🔍</a:t>
            </a:r>
            <a:endParaRPr sz="12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9" name="Google Shape;449;p39"/>
          <p:cNvSpPr txBox="1"/>
          <p:nvPr/>
        </p:nvSpPr>
        <p:spPr>
          <a:xfrm>
            <a:off x="6474335" y="4063600"/>
            <a:ext cx="1286400" cy="640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 panose="020B0609020204030204" pitchFamily="49" charset="0"/>
                <a:ea typeface="Lato"/>
                <a:cs typeface="Lato"/>
                <a:sym typeface="Lato"/>
              </a:rPr>
              <a:t>Conclusiones estadísticas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>
                <a:latin typeface="Consolas" panose="020B0609020204030204" pitchFamily="49" charset="0"/>
              </a:rPr>
              <a:t>💡</a:t>
            </a:r>
            <a:endParaRPr sz="1200" dirty="0">
              <a:latin typeface="Consolas" panose="020B0609020204030204" pitchFamily="49" charset="0"/>
              <a:ea typeface="Lato"/>
              <a:cs typeface="Lato"/>
              <a:sym typeface="Lato"/>
            </a:endParaRPr>
          </a:p>
        </p:txBody>
      </p:sp>
      <p:sp>
        <p:nvSpPr>
          <p:cNvPr id="5" name="Google Shape;436;p39">
            <a:extLst>
              <a:ext uri="{FF2B5EF4-FFF2-40B4-BE49-F238E27FC236}">
                <a16:creationId xmlns:a16="http://schemas.microsoft.com/office/drawing/2014/main" id="{A6D27652-3B66-851C-3DB0-BA57D448F036}"/>
              </a:ext>
            </a:extLst>
          </p:cNvPr>
          <p:cNvSpPr/>
          <p:nvPr/>
        </p:nvSpPr>
        <p:spPr>
          <a:xfrm rot="8100000">
            <a:off x="7847128" y="1772729"/>
            <a:ext cx="334744" cy="334744"/>
          </a:xfrm>
          <a:prstGeom prst="teardrop">
            <a:avLst>
              <a:gd name="adj" fmla="val 100000"/>
            </a:avLst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437;p39">
            <a:extLst>
              <a:ext uri="{FF2B5EF4-FFF2-40B4-BE49-F238E27FC236}">
                <a16:creationId xmlns:a16="http://schemas.microsoft.com/office/drawing/2014/main" id="{64D3C6AA-7F5B-960A-3391-5591097F9FF7}"/>
              </a:ext>
            </a:extLst>
          </p:cNvPr>
          <p:cNvSpPr/>
          <p:nvPr/>
        </p:nvSpPr>
        <p:spPr>
          <a:xfrm>
            <a:off x="7947450" y="1866499"/>
            <a:ext cx="134100" cy="13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7</a:t>
            </a:r>
            <a:endParaRPr sz="6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" name="Google Shape;102;p14">
            <a:extLst>
              <a:ext uri="{FF2B5EF4-FFF2-40B4-BE49-F238E27FC236}">
                <a16:creationId xmlns:a16="http://schemas.microsoft.com/office/drawing/2014/main" id="{4B7B1752-4F27-094B-65DE-64853B916147}"/>
              </a:ext>
            </a:extLst>
          </p:cNvPr>
          <p:cNvSpPr txBox="1">
            <a:spLocks/>
          </p:cNvSpPr>
          <p:nvPr/>
        </p:nvSpPr>
        <p:spPr>
          <a:xfrm>
            <a:off x="131617" y="77997"/>
            <a:ext cx="8806399" cy="88128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s-ES" sz="4800" dirty="0" err="1">
                <a:solidFill>
                  <a:srgbClr val="F7B737"/>
                </a:solidFill>
                <a:latin typeface="Menlo"/>
              </a:rPr>
              <a:t>Roadmap</a:t>
            </a:r>
            <a:r>
              <a:rPr lang="es-ES" sz="4800" dirty="0">
                <a:solidFill>
                  <a:srgbClr val="F7B737"/>
                </a:solidFill>
                <a:latin typeface="Menlo"/>
              </a:rPr>
              <a:t>: desarrollo y desafíos</a:t>
            </a:r>
          </a:p>
        </p:txBody>
      </p:sp>
      <p:sp>
        <p:nvSpPr>
          <p:cNvPr id="10" name="Google Shape;446;p39">
            <a:extLst>
              <a:ext uri="{FF2B5EF4-FFF2-40B4-BE49-F238E27FC236}">
                <a16:creationId xmlns:a16="http://schemas.microsoft.com/office/drawing/2014/main" id="{3FFD7A67-5297-D0E0-77B0-58003B4EE475}"/>
              </a:ext>
            </a:extLst>
          </p:cNvPr>
          <p:cNvSpPr txBox="1"/>
          <p:nvPr/>
        </p:nvSpPr>
        <p:spPr>
          <a:xfrm>
            <a:off x="7222430" y="959277"/>
            <a:ext cx="1590263" cy="744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/>
              <a:t>📱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>
                <a:latin typeface="Consolas" panose="020B0609020204030204" pitchFamily="49" charset="0"/>
              </a:rPr>
              <a:t>Aplicaciones basadas en Datos</a:t>
            </a:r>
            <a:endParaRPr lang="es-ES" sz="1200" dirty="0">
              <a:latin typeface="Consolas" panose="020B0609020204030204" pitchFamily="49" charset="0"/>
              <a:ea typeface="Lato"/>
              <a:cs typeface="Lato"/>
              <a:sym typeface="Lato"/>
            </a:endParaRPr>
          </a:p>
        </p:txBody>
      </p:sp>
      <p:sp>
        <p:nvSpPr>
          <p:cNvPr id="11" name="Google Shape;106;p14">
            <a:extLst>
              <a:ext uri="{FF2B5EF4-FFF2-40B4-BE49-F238E27FC236}">
                <a16:creationId xmlns:a16="http://schemas.microsoft.com/office/drawing/2014/main" id="{AE5E36E4-7962-FA9E-170A-925EEC5CD824}"/>
              </a:ext>
            </a:extLst>
          </p:cNvPr>
          <p:cNvSpPr txBox="1">
            <a:spLocks/>
          </p:cNvSpPr>
          <p:nvPr/>
        </p:nvSpPr>
        <p:spPr>
          <a:xfrm>
            <a:off x="187010" y="4760336"/>
            <a:ext cx="230332" cy="27384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defPPr>
              <a:defRPr lang="es-E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z="1100" smtClean="0">
                <a:solidFill>
                  <a:schemeClr val="tx1"/>
                </a:solidFill>
                <a:latin typeface="Consolas" panose="020B0609020204030204" pitchFamily="49" charset="0"/>
              </a:rPr>
              <a:pPr/>
              <a:t>4</a:t>
            </a:fld>
            <a:endParaRPr lang="en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  <p:sp>
        <p:nvSpPr>
          <p:cNvPr id="356" name="Google Shape;356;p34"/>
          <p:cNvSpPr txBox="1">
            <a:spLocks noGrp="1"/>
          </p:cNvSpPr>
          <p:nvPr>
            <p:ph type="ctrTitle" idx="4294967295"/>
          </p:nvPr>
        </p:nvSpPr>
        <p:spPr>
          <a:xfrm>
            <a:off x="0" y="725488"/>
            <a:ext cx="5561013" cy="11604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2"/>
                </a:solidFill>
              </a:rPr>
              <a:t>Thanks!</a:t>
            </a:r>
            <a:endParaRPr sz="6000">
              <a:solidFill>
                <a:schemeClr val="accent2"/>
              </a:solidFill>
            </a:endParaRPr>
          </a:p>
        </p:txBody>
      </p:sp>
      <p:sp>
        <p:nvSpPr>
          <p:cNvPr id="357" name="Google Shape;357;p34"/>
          <p:cNvSpPr txBox="1">
            <a:spLocks noGrp="1"/>
          </p:cNvSpPr>
          <p:nvPr>
            <p:ph type="subTitle" idx="4294967295"/>
          </p:nvPr>
        </p:nvSpPr>
        <p:spPr>
          <a:xfrm>
            <a:off x="0" y="1754188"/>
            <a:ext cx="5561013" cy="784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chemeClr val="lt1"/>
                </a:solidFill>
              </a:rPr>
              <a:t>Any questions?</a:t>
            </a:r>
            <a:endParaRPr sz="4800" b="1">
              <a:solidFill>
                <a:schemeClr val="lt1"/>
              </a:solidFill>
            </a:endParaRPr>
          </a:p>
        </p:txBody>
      </p:sp>
      <p:sp>
        <p:nvSpPr>
          <p:cNvPr id="358" name="Google Shape;358;p34"/>
          <p:cNvSpPr txBox="1">
            <a:spLocks noGrp="1"/>
          </p:cNvSpPr>
          <p:nvPr>
            <p:ph type="body" idx="4294967295"/>
          </p:nvPr>
        </p:nvSpPr>
        <p:spPr>
          <a:xfrm>
            <a:off x="0" y="2759075"/>
            <a:ext cx="5561013" cy="19954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You can find me at:</a:t>
            </a:r>
            <a:endParaRPr sz="2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@username</a:t>
            </a:r>
            <a:endParaRPr sz="2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user@mail.me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365" name="Google Shape;365;p3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▷"/>
            </a:pPr>
            <a:r>
              <a:rPr lang="en" sz="2400"/>
              <a:t>Presentation template by </a:t>
            </a:r>
            <a:r>
              <a:rPr lang="en" sz="2400" u="sng">
                <a:hlinkClick r:id="rId3"/>
              </a:rPr>
              <a:t>SlidesCarnival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▷"/>
            </a:pPr>
            <a:r>
              <a:rPr lang="en" sz="2400"/>
              <a:t>Photographs by </a:t>
            </a:r>
            <a:r>
              <a:rPr lang="en" sz="2400" u="sng">
                <a:hlinkClick r:id="rId4"/>
              </a:rPr>
              <a:t>Unsplash</a:t>
            </a:r>
            <a:endParaRPr sz="2400"/>
          </a:p>
        </p:txBody>
      </p:sp>
      <p:sp>
        <p:nvSpPr>
          <p:cNvPr id="366" name="Google Shape;366;p3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372" name="Google Shape;372;p3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This presentations uses the following typographies: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▷"/>
            </a:pPr>
            <a:r>
              <a:rPr lang="en" sz="1400"/>
              <a:t>Titles: </a:t>
            </a:r>
            <a:r>
              <a:rPr lang="en" sz="1400" b="1"/>
              <a:t>Raleway</a:t>
            </a:r>
            <a:endParaRPr sz="1400" b="1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▷"/>
            </a:pPr>
            <a:r>
              <a:rPr lang="en" sz="1400"/>
              <a:t>Body copy: </a:t>
            </a:r>
            <a:r>
              <a:rPr lang="en" sz="1400" b="1"/>
              <a:t>Lato</a:t>
            </a:r>
            <a:endParaRPr sz="1400" b="1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Download for free at: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https://www.fontsquirrel.com/fonts/raleway</a:t>
            </a:r>
            <a:endParaRPr sz="140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https://www.fontsquirrel.com/fonts/lato</a:t>
            </a:r>
            <a:endParaRPr sz="1400" b="1">
              <a:solidFill>
                <a:schemeClr val="accent6"/>
              </a:solidFill>
            </a:endParaRPr>
          </a:p>
        </p:txBody>
      </p:sp>
      <p:sp>
        <p:nvSpPr>
          <p:cNvPr id="374" name="Google Shape;374;p3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sp>
        <p:nvSpPr>
          <p:cNvPr id="373" name="Google Shape;373;p36"/>
          <p:cNvSpPr txBox="1"/>
          <p:nvPr/>
        </p:nvSpPr>
        <p:spPr>
          <a:xfrm>
            <a:off x="893700" y="3835350"/>
            <a:ext cx="64626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i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 i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7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2.</a:t>
            </a: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 RESOURCES</a:t>
            </a:r>
            <a:endParaRPr/>
          </a:p>
        </p:txBody>
      </p:sp>
      <p:sp>
        <p:nvSpPr>
          <p:cNvPr id="380" name="Google Shape;380;p3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386" name="Google Shape;386;p3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  <p:sp>
        <p:nvSpPr>
          <p:cNvPr id="387" name="Google Shape;387;p38"/>
          <p:cNvSpPr/>
          <p:nvPr/>
        </p:nvSpPr>
        <p:spPr>
          <a:xfrm>
            <a:off x="773520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DEC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8" name="Google Shape;388;p38"/>
          <p:cNvSpPr/>
          <p:nvPr/>
        </p:nvSpPr>
        <p:spPr>
          <a:xfrm>
            <a:off x="707512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NOV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9" name="Google Shape;389;p38"/>
          <p:cNvSpPr/>
          <p:nvPr/>
        </p:nvSpPr>
        <p:spPr>
          <a:xfrm>
            <a:off x="6415040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OCT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0" name="Google Shape;390;p38"/>
          <p:cNvSpPr/>
          <p:nvPr/>
        </p:nvSpPr>
        <p:spPr>
          <a:xfrm>
            <a:off x="5754956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SEP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1" name="Google Shape;391;p38"/>
          <p:cNvSpPr/>
          <p:nvPr/>
        </p:nvSpPr>
        <p:spPr>
          <a:xfrm>
            <a:off x="5094872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AUG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2" name="Google Shape;392;p38"/>
          <p:cNvSpPr/>
          <p:nvPr/>
        </p:nvSpPr>
        <p:spPr>
          <a:xfrm>
            <a:off x="443478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JUL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3" name="Google Shape;393;p38"/>
          <p:cNvSpPr/>
          <p:nvPr/>
        </p:nvSpPr>
        <p:spPr>
          <a:xfrm>
            <a:off x="377470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JUN</a:t>
            </a:r>
            <a:endParaRPr sz="100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4" name="Google Shape;394;p38"/>
          <p:cNvSpPr/>
          <p:nvPr/>
        </p:nvSpPr>
        <p:spPr>
          <a:xfrm>
            <a:off x="3114619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MAY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5" name="Google Shape;395;p38"/>
          <p:cNvSpPr/>
          <p:nvPr/>
        </p:nvSpPr>
        <p:spPr>
          <a:xfrm>
            <a:off x="2454535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APR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6" name="Google Shape;396;p38"/>
          <p:cNvSpPr/>
          <p:nvPr/>
        </p:nvSpPr>
        <p:spPr>
          <a:xfrm>
            <a:off x="1794451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MAR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7" name="Google Shape;397;p38"/>
          <p:cNvSpPr/>
          <p:nvPr/>
        </p:nvSpPr>
        <p:spPr>
          <a:xfrm>
            <a:off x="1134367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FEB</a:t>
            </a:r>
            <a:endParaRPr sz="100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8" name="Google Shape;398;p38"/>
          <p:cNvSpPr/>
          <p:nvPr/>
        </p:nvSpPr>
        <p:spPr>
          <a:xfrm>
            <a:off x="474283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JAN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9" name="Google Shape;399;p38"/>
          <p:cNvSpPr/>
          <p:nvPr/>
        </p:nvSpPr>
        <p:spPr>
          <a:xfrm>
            <a:off x="0" y="2755950"/>
            <a:ext cx="6372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400" name="Google Shape;400;p38"/>
          <p:cNvCxnSpPr/>
          <p:nvPr/>
        </p:nvCxnSpPr>
        <p:spPr>
          <a:xfrm rot="10800000">
            <a:off x="71951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1" name="Google Shape;401;p38"/>
          <p:cNvSpPr txBox="1"/>
          <p:nvPr/>
        </p:nvSpPr>
        <p:spPr>
          <a:xfrm>
            <a:off x="678500" y="17272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02" name="Google Shape;402;p38"/>
          <p:cNvCxnSpPr/>
          <p:nvPr/>
        </p:nvCxnSpPr>
        <p:spPr>
          <a:xfrm rot="10800000">
            <a:off x="204075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3" name="Google Shape;403;p38"/>
          <p:cNvSpPr txBox="1"/>
          <p:nvPr/>
        </p:nvSpPr>
        <p:spPr>
          <a:xfrm>
            <a:off x="1999730" y="17272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Red is the colour of danger and courage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04" name="Google Shape;404;p38"/>
          <p:cNvCxnSpPr/>
          <p:nvPr/>
        </p:nvCxnSpPr>
        <p:spPr>
          <a:xfrm rot="10800000">
            <a:off x="336198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5" name="Google Shape;405;p38"/>
          <p:cNvSpPr txBox="1"/>
          <p:nvPr/>
        </p:nvSpPr>
        <p:spPr>
          <a:xfrm>
            <a:off x="3320960" y="17272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06" name="Google Shape;406;p38"/>
          <p:cNvCxnSpPr/>
          <p:nvPr/>
        </p:nvCxnSpPr>
        <p:spPr>
          <a:xfrm rot="10800000">
            <a:off x="468322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7" name="Google Shape;407;p38"/>
          <p:cNvSpPr txBox="1"/>
          <p:nvPr/>
        </p:nvSpPr>
        <p:spPr>
          <a:xfrm>
            <a:off x="4642191" y="17272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08" name="Google Shape;408;p38"/>
          <p:cNvCxnSpPr/>
          <p:nvPr/>
        </p:nvCxnSpPr>
        <p:spPr>
          <a:xfrm rot="10800000">
            <a:off x="600445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9" name="Google Shape;409;p38"/>
          <p:cNvSpPr txBox="1"/>
          <p:nvPr/>
        </p:nvSpPr>
        <p:spPr>
          <a:xfrm>
            <a:off x="5963421" y="17272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10" name="Google Shape;410;p38"/>
          <p:cNvCxnSpPr/>
          <p:nvPr/>
        </p:nvCxnSpPr>
        <p:spPr>
          <a:xfrm rot="10800000">
            <a:off x="732569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1" name="Google Shape;411;p38"/>
          <p:cNvSpPr txBox="1"/>
          <p:nvPr/>
        </p:nvSpPr>
        <p:spPr>
          <a:xfrm>
            <a:off x="7284651" y="17272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12" name="Google Shape;412;p38"/>
          <p:cNvCxnSpPr/>
          <p:nvPr/>
        </p:nvCxnSpPr>
        <p:spPr>
          <a:xfrm rot="10800000">
            <a:off x="139028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3" name="Google Shape;413;p38"/>
          <p:cNvSpPr txBox="1"/>
          <p:nvPr/>
        </p:nvSpPr>
        <p:spPr>
          <a:xfrm>
            <a:off x="1339125" y="36481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14" name="Google Shape;414;p38"/>
          <p:cNvCxnSpPr/>
          <p:nvPr/>
        </p:nvCxnSpPr>
        <p:spPr>
          <a:xfrm rot="10800000">
            <a:off x="271151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5" name="Google Shape;415;p38"/>
          <p:cNvSpPr txBox="1"/>
          <p:nvPr/>
        </p:nvSpPr>
        <p:spPr>
          <a:xfrm>
            <a:off x="2660355" y="36481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16" name="Google Shape;416;p38"/>
          <p:cNvCxnSpPr/>
          <p:nvPr/>
        </p:nvCxnSpPr>
        <p:spPr>
          <a:xfrm rot="10800000">
            <a:off x="403275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7" name="Google Shape;417;p38"/>
          <p:cNvSpPr txBox="1"/>
          <p:nvPr/>
        </p:nvSpPr>
        <p:spPr>
          <a:xfrm>
            <a:off x="3981585" y="36481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18" name="Google Shape;418;p38"/>
          <p:cNvCxnSpPr/>
          <p:nvPr/>
        </p:nvCxnSpPr>
        <p:spPr>
          <a:xfrm rot="10800000">
            <a:off x="535398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9" name="Google Shape;419;p38"/>
          <p:cNvSpPr txBox="1"/>
          <p:nvPr/>
        </p:nvSpPr>
        <p:spPr>
          <a:xfrm>
            <a:off x="5302816" y="36481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Red is the colour of danger and courage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20" name="Google Shape;420;p38"/>
          <p:cNvCxnSpPr/>
          <p:nvPr/>
        </p:nvCxnSpPr>
        <p:spPr>
          <a:xfrm rot="10800000">
            <a:off x="667522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21" name="Google Shape;421;p38"/>
          <p:cNvSpPr txBox="1"/>
          <p:nvPr/>
        </p:nvSpPr>
        <p:spPr>
          <a:xfrm>
            <a:off x="6624046" y="36481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22" name="Google Shape;422;p38"/>
          <p:cNvCxnSpPr/>
          <p:nvPr/>
        </p:nvCxnSpPr>
        <p:spPr>
          <a:xfrm rot="10800000">
            <a:off x="799645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23" name="Google Shape;423;p38"/>
          <p:cNvSpPr txBox="1"/>
          <p:nvPr/>
        </p:nvSpPr>
        <p:spPr>
          <a:xfrm>
            <a:off x="7945275" y="3648150"/>
            <a:ext cx="12051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429" name="Google Shape;429;p39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  <p:sp>
        <p:nvSpPr>
          <p:cNvPr id="430" name="Google Shape;430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1" name="Google Shape;431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2" name="Google Shape;432;p39"/>
          <p:cNvSpPr/>
          <p:nvPr/>
        </p:nvSpPr>
        <p:spPr>
          <a:xfrm rot="8100000">
            <a:off x="1855667" y="1772729"/>
            <a:ext cx="334744" cy="334744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39"/>
          <p:cNvSpPr/>
          <p:nvPr/>
        </p:nvSpPr>
        <p:spPr>
          <a:xfrm>
            <a:off x="1955989" y="1866499"/>
            <a:ext cx="134100" cy="13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sz="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39"/>
          <p:cNvSpPr/>
          <p:nvPr/>
        </p:nvSpPr>
        <p:spPr>
          <a:xfrm rot="8100000">
            <a:off x="3883742" y="1772729"/>
            <a:ext cx="334744" cy="334744"/>
          </a:xfrm>
          <a:prstGeom prst="teardrop">
            <a:avLst>
              <a:gd name="adj" fmla="val 1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39"/>
          <p:cNvSpPr/>
          <p:nvPr/>
        </p:nvSpPr>
        <p:spPr>
          <a:xfrm>
            <a:off x="3984064" y="1866499"/>
            <a:ext cx="134100" cy="13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 sz="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6" name="Google Shape;436;p39"/>
          <p:cNvSpPr/>
          <p:nvPr/>
        </p:nvSpPr>
        <p:spPr>
          <a:xfrm rot="8100000">
            <a:off x="5911817" y="1772729"/>
            <a:ext cx="334744" cy="334744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39"/>
          <p:cNvSpPr/>
          <p:nvPr/>
        </p:nvSpPr>
        <p:spPr>
          <a:xfrm>
            <a:off x="6012139" y="1866499"/>
            <a:ext cx="134100" cy="13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 sz="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8" name="Google Shape;438;p39"/>
          <p:cNvSpPr/>
          <p:nvPr/>
        </p:nvSpPr>
        <p:spPr>
          <a:xfrm rot="-2700000">
            <a:off x="6950142" y="3645628"/>
            <a:ext cx="334744" cy="334744"/>
          </a:xfrm>
          <a:prstGeom prst="teardrop">
            <a:avLst>
              <a:gd name="adj" fmla="val 10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39"/>
          <p:cNvSpPr/>
          <p:nvPr/>
        </p:nvSpPr>
        <p:spPr>
          <a:xfrm flipH="1">
            <a:off x="7050464" y="3752502"/>
            <a:ext cx="134100" cy="13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endParaRPr sz="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0" name="Google Shape;440;p39"/>
          <p:cNvSpPr/>
          <p:nvPr/>
        </p:nvSpPr>
        <p:spPr>
          <a:xfrm rot="-2700000">
            <a:off x="4922067" y="3645628"/>
            <a:ext cx="334744" cy="334744"/>
          </a:xfrm>
          <a:prstGeom prst="teardrop">
            <a:avLst>
              <a:gd name="adj" fmla="val 1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39"/>
          <p:cNvSpPr/>
          <p:nvPr/>
        </p:nvSpPr>
        <p:spPr>
          <a:xfrm flipH="1">
            <a:off x="5022389" y="3752502"/>
            <a:ext cx="134100" cy="13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 sz="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2" name="Google Shape;442;p39"/>
          <p:cNvSpPr/>
          <p:nvPr/>
        </p:nvSpPr>
        <p:spPr>
          <a:xfrm rot="-2700000">
            <a:off x="2893992" y="3645628"/>
            <a:ext cx="334744" cy="334744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39"/>
          <p:cNvSpPr/>
          <p:nvPr/>
        </p:nvSpPr>
        <p:spPr>
          <a:xfrm flipH="1">
            <a:off x="2994314" y="3752502"/>
            <a:ext cx="134100" cy="13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sz="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4" name="Google Shape;444;p39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5" name="Google Shape;445;p39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Red is the colour of danger and courage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6" name="Google Shape;446;p39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7" name="Google Shape;447;p39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8" name="Google Shape;448;p39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9" name="Google Shape;449;p39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1672821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455" name="Google Shape;455;p4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  <p:graphicFrame>
        <p:nvGraphicFramePr>
          <p:cNvPr id="456" name="Google Shape;456;p40"/>
          <p:cNvGraphicFramePr/>
          <p:nvPr/>
        </p:nvGraphicFramePr>
        <p:xfrm>
          <a:off x="392525" y="14120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{C98665B7-6574-423E-A4B5-A6C020D860FF}</a:tableStyleId>
              </a:tblPr>
              <a:tblGrid>
                <a:gridCol w="1443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319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Week 1</a:t>
                      </a:r>
                      <a:endParaRPr sz="800" b="1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Week 2</a:t>
                      </a:r>
                      <a:endParaRPr sz="800" b="1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7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8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9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10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11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12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13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14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 1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 2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 3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 4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 5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 6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 7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 8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4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462" name="Google Shape;462;p41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  <p:sp>
        <p:nvSpPr>
          <p:cNvPr id="463" name="Google Shape;463;p41"/>
          <p:cNvSpPr/>
          <p:nvPr/>
        </p:nvSpPr>
        <p:spPr>
          <a:xfrm>
            <a:off x="286775" y="1363400"/>
            <a:ext cx="4206300" cy="158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STRENGTHS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4" name="Google Shape;464;p41"/>
          <p:cNvSpPr/>
          <p:nvPr/>
        </p:nvSpPr>
        <p:spPr>
          <a:xfrm>
            <a:off x="4667075" y="1363400"/>
            <a:ext cx="4206300" cy="158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WEAKNESSES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Yellow is the color of gold, butter and ripe lemons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5" name="Google Shape;465;p41"/>
          <p:cNvSpPr/>
          <p:nvPr/>
        </p:nvSpPr>
        <p:spPr>
          <a:xfrm>
            <a:off x="286775" y="3121900"/>
            <a:ext cx="4206300" cy="158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Black is the color of ebony and of outer space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OPPORTUNITIES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6" name="Google Shape;466;p41"/>
          <p:cNvSpPr/>
          <p:nvPr/>
        </p:nvSpPr>
        <p:spPr>
          <a:xfrm>
            <a:off x="4667075" y="3121900"/>
            <a:ext cx="4206300" cy="158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White is the color of milk and fresh snow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THREATS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7" name="Google Shape;467;p41"/>
          <p:cNvSpPr/>
          <p:nvPr/>
        </p:nvSpPr>
        <p:spPr>
          <a:xfrm>
            <a:off x="3285625" y="1738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41"/>
          <p:cNvSpPr/>
          <p:nvPr/>
        </p:nvSpPr>
        <p:spPr>
          <a:xfrm rot="5400000">
            <a:off x="3459879" y="1738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41"/>
          <p:cNvSpPr/>
          <p:nvPr/>
        </p:nvSpPr>
        <p:spPr>
          <a:xfrm rot="10800000">
            <a:off x="3459879" y="1914006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41"/>
          <p:cNvSpPr/>
          <p:nvPr/>
        </p:nvSpPr>
        <p:spPr>
          <a:xfrm rot="-5400000">
            <a:off x="3285625" y="1914006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41"/>
          <p:cNvSpPr/>
          <p:nvPr/>
        </p:nvSpPr>
        <p:spPr>
          <a:xfrm>
            <a:off x="3842100" y="2242577"/>
            <a:ext cx="346481" cy="4465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S</a:t>
            </a:r>
          </a:p>
        </p:txBody>
      </p:sp>
      <p:sp>
        <p:nvSpPr>
          <p:cNvPr id="472" name="Google Shape;472;p41"/>
          <p:cNvSpPr/>
          <p:nvPr/>
        </p:nvSpPr>
        <p:spPr>
          <a:xfrm>
            <a:off x="4857720" y="2250297"/>
            <a:ext cx="650964" cy="4384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W</a:t>
            </a:r>
          </a:p>
        </p:txBody>
      </p:sp>
      <p:sp>
        <p:nvSpPr>
          <p:cNvPr id="473" name="Google Shape;473;p41"/>
          <p:cNvSpPr/>
          <p:nvPr/>
        </p:nvSpPr>
        <p:spPr>
          <a:xfrm>
            <a:off x="3807513" y="3348952"/>
            <a:ext cx="428005" cy="44467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O</a:t>
            </a:r>
          </a:p>
        </p:txBody>
      </p:sp>
      <p:sp>
        <p:nvSpPr>
          <p:cNvPr id="474" name="Google Shape;474;p41"/>
          <p:cNvSpPr/>
          <p:nvPr/>
        </p:nvSpPr>
        <p:spPr>
          <a:xfrm>
            <a:off x="4971979" y="3356672"/>
            <a:ext cx="365009" cy="4384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T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42"/>
          <p:cNvSpPr txBox="1">
            <a:spLocks noGrp="1"/>
          </p:cNvSpPr>
          <p:nvPr>
            <p:ph type="title"/>
          </p:nvPr>
        </p:nvSpPr>
        <p:spPr>
          <a:xfrm>
            <a:off x="262200" y="0"/>
            <a:ext cx="86196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Business Model Canvas</a:t>
            </a:r>
            <a:endParaRPr sz="1200"/>
          </a:p>
        </p:txBody>
      </p:sp>
      <p:sp>
        <p:nvSpPr>
          <p:cNvPr id="480" name="Google Shape;480;p4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48</a:t>
            </a:fld>
            <a:endParaRPr/>
          </a:p>
        </p:txBody>
      </p:sp>
      <p:sp>
        <p:nvSpPr>
          <p:cNvPr id="481" name="Google Shape;481;p42"/>
          <p:cNvSpPr txBox="1"/>
          <p:nvPr/>
        </p:nvSpPr>
        <p:spPr>
          <a:xfrm>
            <a:off x="1986120" y="467025"/>
            <a:ext cx="1723800" cy="1594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Key Activities</a:t>
            </a:r>
            <a:endParaRPr sz="9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Insert your content</a:t>
            </a:r>
            <a:endParaRPr sz="8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2" name="Google Shape;482;p42"/>
          <p:cNvSpPr txBox="1"/>
          <p:nvPr/>
        </p:nvSpPr>
        <p:spPr>
          <a:xfrm>
            <a:off x="1986120" y="2061694"/>
            <a:ext cx="1723800" cy="1594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Key Resources</a:t>
            </a:r>
            <a:endParaRPr sz="9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Insert your content</a:t>
            </a:r>
            <a:endParaRPr sz="9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3" name="Google Shape;483;p42"/>
          <p:cNvSpPr txBox="1"/>
          <p:nvPr/>
        </p:nvSpPr>
        <p:spPr>
          <a:xfrm>
            <a:off x="3710040" y="467025"/>
            <a:ext cx="1723800" cy="3189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Value Propositions</a:t>
            </a:r>
            <a:endParaRPr sz="9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Insert your content</a:t>
            </a:r>
            <a:endParaRPr sz="9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4" name="Google Shape;484;p42"/>
          <p:cNvSpPr txBox="1"/>
          <p:nvPr/>
        </p:nvSpPr>
        <p:spPr>
          <a:xfrm>
            <a:off x="5433959" y="467025"/>
            <a:ext cx="1723800" cy="1594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Customer Relationships</a:t>
            </a:r>
            <a:endParaRPr sz="9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Insert your content</a:t>
            </a:r>
            <a:endParaRPr sz="9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5" name="Google Shape;485;p42"/>
          <p:cNvSpPr txBox="1"/>
          <p:nvPr/>
        </p:nvSpPr>
        <p:spPr>
          <a:xfrm>
            <a:off x="5433959" y="2061694"/>
            <a:ext cx="1723800" cy="1594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Channels</a:t>
            </a:r>
            <a:endParaRPr sz="9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Insert your content</a:t>
            </a:r>
            <a:endParaRPr sz="9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6" name="Google Shape;486;p42"/>
          <p:cNvSpPr txBox="1"/>
          <p:nvPr/>
        </p:nvSpPr>
        <p:spPr>
          <a:xfrm>
            <a:off x="7157879" y="467025"/>
            <a:ext cx="1723800" cy="3189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Customer Segments</a:t>
            </a:r>
            <a:endParaRPr sz="9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Insert your content</a:t>
            </a:r>
            <a:endParaRPr sz="9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7" name="Google Shape;487;p42"/>
          <p:cNvSpPr txBox="1"/>
          <p:nvPr/>
        </p:nvSpPr>
        <p:spPr>
          <a:xfrm>
            <a:off x="262200" y="467025"/>
            <a:ext cx="1723800" cy="3189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Key Partners</a:t>
            </a:r>
            <a:endParaRPr sz="9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Insert your content</a:t>
            </a:r>
            <a:endParaRPr sz="8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8" name="Google Shape;488;p42"/>
          <p:cNvSpPr txBox="1"/>
          <p:nvPr/>
        </p:nvSpPr>
        <p:spPr>
          <a:xfrm>
            <a:off x="262200" y="3656363"/>
            <a:ext cx="4309800" cy="1235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Cost Structure</a:t>
            </a:r>
            <a:endParaRPr sz="9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Insert your content</a:t>
            </a:r>
            <a:endParaRPr sz="9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9" name="Google Shape;489;p42"/>
          <p:cNvSpPr txBox="1"/>
          <p:nvPr/>
        </p:nvSpPr>
        <p:spPr>
          <a:xfrm>
            <a:off x="4571999" y="3656363"/>
            <a:ext cx="4309800" cy="1235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Revenue Streams</a:t>
            </a:r>
            <a:endParaRPr sz="9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Insert your content</a:t>
            </a:r>
            <a:endParaRPr sz="9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0" name="Google Shape;490;p42"/>
          <p:cNvSpPr/>
          <p:nvPr/>
        </p:nvSpPr>
        <p:spPr>
          <a:xfrm>
            <a:off x="4279907" y="3732570"/>
            <a:ext cx="215901" cy="214638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91" name="Google Shape;491;p42"/>
          <p:cNvSpPr/>
          <p:nvPr/>
        </p:nvSpPr>
        <p:spPr>
          <a:xfrm>
            <a:off x="6866281" y="543303"/>
            <a:ext cx="215257" cy="193236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92" name="Google Shape;492;p42"/>
          <p:cNvSpPr/>
          <p:nvPr/>
        </p:nvSpPr>
        <p:spPr>
          <a:xfrm>
            <a:off x="1702716" y="543215"/>
            <a:ext cx="207088" cy="207075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93" name="Google Shape;493;p42"/>
          <p:cNvSpPr/>
          <p:nvPr/>
        </p:nvSpPr>
        <p:spPr>
          <a:xfrm>
            <a:off x="8608585" y="543301"/>
            <a:ext cx="197012" cy="207706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4" name="Google Shape;494;p42"/>
          <p:cNvGrpSpPr/>
          <p:nvPr/>
        </p:nvGrpSpPr>
        <p:grpSpPr>
          <a:xfrm>
            <a:off x="8561977" y="3732397"/>
            <a:ext cx="233502" cy="171203"/>
            <a:chOff x="4610450" y="3703750"/>
            <a:chExt cx="453050" cy="332175"/>
          </a:xfrm>
        </p:grpSpPr>
        <p:sp>
          <p:nvSpPr>
            <p:cNvPr id="495" name="Google Shape;495;p42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" name="Google Shape;496;p42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7" name="Google Shape;497;p42"/>
          <p:cNvSpPr/>
          <p:nvPr/>
        </p:nvSpPr>
        <p:spPr>
          <a:xfrm>
            <a:off x="3424268" y="543232"/>
            <a:ext cx="209587" cy="20960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8" name="Google Shape;498;p42"/>
          <p:cNvGrpSpPr/>
          <p:nvPr/>
        </p:nvGrpSpPr>
        <p:grpSpPr>
          <a:xfrm>
            <a:off x="5169556" y="543233"/>
            <a:ext cx="188198" cy="239803"/>
            <a:chOff x="1958100" y="4985350"/>
            <a:chExt cx="365150" cy="465275"/>
          </a:xfrm>
        </p:grpSpPr>
        <p:sp>
          <p:nvSpPr>
            <p:cNvPr id="499" name="Google Shape;499;p42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0" name="Google Shape;500;p42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1" name="Google Shape;501;p42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02" name="Google Shape;502;p42"/>
          <p:cNvGrpSpPr/>
          <p:nvPr/>
        </p:nvGrpSpPr>
        <p:grpSpPr>
          <a:xfrm>
            <a:off x="3342459" y="2137720"/>
            <a:ext cx="283238" cy="257429"/>
            <a:chOff x="4562200" y="4968250"/>
            <a:chExt cx="549550" cy="499475"/>
          </a:xfrm>
        </p:grpSpPr>
        <p:sp>
          <p:nvSpPr>
            <p:cNvPr id="503" name="Google Shape;503;p42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4" name="Google Shape;504;p42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5" name="Google Shape;505;p42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6" name="Google Shape;506;p42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7" name="Google Shape;507;p42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08" name="Google Shape;508;p42"/>
          <p:cNvGrpSpPr/>
          <p:nvPr/>
        </p:nvGrpSpPr>
        <p:grpSpPr>
          <a:xfrm>
            <a:off x="6790078" y="2139229"/>
            <a:ext cx="278200" cy="266861"/>
            <a:chOff x="5241175" y="4959100"/>
            <a:chExt cx="539775" cy="517775"/>
          </a:xfrm>
        </p:grpSpPr>
        <p:sp>
          <p:nvSpPr>
            <p:cNvPr id="509" name="Google Shape;509;p42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0" name="Google Shape;510;p42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1" name="Google Shape;511;p42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2" name="Google Shape;512;p42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3" name="Google Shape;513;p42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4" name="Google Shape;514;p42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520" name="Google Shape;520;p4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  <p:grpSp>
        <p:nvGrpSpPr>
          <p:cNvPr id="521" name="Google Shape;521;p43"/>
          <p:cNvGrpSpPr/>
          <p:nvPr/>
        </p:nvGrpSpPr>
        <p:grpSpPr>
          <a:xfrm>
            <a:off x="855292" y="1413043"/>
            <a:ext cx="3608219" cy="3243858"/>
            <a:chOff x="3778727" y="4460423"/>
            <a:chExt cx="720160" cy="647438"/>
          </a:xfrm>
        </p:grpSpPr>
        <p:sp>
          <p:nvSpPr>
            <p:cNvPr id="522" name="Google Shape;522;p43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PURCHASE</a:t>
              </a:r>
              <a:endPara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23" name="Google Shape;523;p43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LOYALTY</a:t>
              </a:r>
              <a:endPara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24" name="Google Shape;524;p43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AWARENESS</a:t>
              </a:r>
              <a:endPara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25" name="Google Shape;525;p43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EVALUATION</a:t>
              </a:r>
              <a:endPara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26" name="Google Shape;526;p43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DISCOVERY</a:t>
              </a:r>
              <a:endPara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27" name="Google Shape;527;p43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INTENT</a:t>
              </a:r>
              <a:endPara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28" name="Google Shape;528;p43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cxnSp>
        <p:nvCxnSpPr>
          <p:cNvPr id="529" name="Google Shape;529;p43"/>
          <p:cNvCxnSpPr/>
          <p:nvPr/>
        </p:nvCxnSpPr>
        <p:spPr>
          <a:xfrm>
            <a:off x="4383550" y="1950075"/>
            <a:ext cx="105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30" name="Google Shape;530;p43"/>
          <p:cNvSpPr txBox="1"/>
          <p:nvPr/>
        </p:nvSpPr>
        <p:spPr>
          <a:xfrm>
            <a:off x="5502050" y="177802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Insert your content</a:t>
            </a:r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31" name="Google Shape;531;p43"/>
          <p:cNvCxnSpPr/>
          <p:nvPr/>
        </p:nvCxnSpPr>
        <p:spPr>
          <a:xfrm>
            <a:off x="4227875" y="2431700"/>
            <a:ext cx="1212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32" name="Google Shape;532;p43"/>
          <p:cNvSpPr txBox="1"/>
          <p:nvPr/>
        </p:nvSpPr>
        <p:spPr>
          <a:xfrm>
            <a:off x="5502050" y="225964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Insert your content</a:t>
            </a:r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33" name="Google Shape;533;p43"/>
          <p:cNvCxnSpPr/>
          <p:nvPr/>
        </p:nvCxnSpPr>
        <p:spPr>
          <a:xfrm>
            <a:off x="4006650" y="2913325"/>
            <a:ext cx="14337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34" name="Google Shape;534;p43"/>
          <p:cNvSpPr txBox="1"/>
          <p:nvPr/>
        </p:nvSpPr>
        <p:spPr>
          <a:xfrm>
            <a:off x="5502050" y="274125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Insert your content</a:t>
            </a:r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35" name="Google Shape;535;p43"/>
          <p:cNvCxnSpPr/>
          <p:nvPr/>
        </p:nvCxnSpPr>
        <p:spPr>
          <a:xfrm>
            <a:off x="3818200" y="3394925"/>
            <a:ext cx="16221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36" name="Google Shape;536;p43"/>
          <p:cNvSpPr txBox="1"/>
          <p:nvPr/>
        </p:nvSpPr>
        <p:spPr>
          <a:xfrm>
            <a:off x="5502050" y="322287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Insert your content</a:t>
            </a:r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37" name="Google Shape;537;p43"/>
          <p:cNvCxnSpPr/>
          <p:nvPr/>
        </p:nvCxnSpPr>
        <p:spPr>
          <a:xfrm>
            <a:off x="3613350" y="3876550"/>
            <a:ext cx="18270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38" name="Google Shape;538;p43"/>
          <p:cNvSpPr txBox="1"/>
          <p:nvPr/>
        </p:nvSpPr>
        <p:spPr>
          <a:xfrm>
            <a:off x="5502050" y="370448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Insert your content</a:t>
            </a:r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39" name="Google Shape;539;p43"/>
          <p:cNvCxnSpPr/>
          <p:nvPr/>
        </p:nvCxnSpPr>
        <p:spPr>
          <a:xfrm>
            <a:off x="3400325" y="4358150"/>
            <a:ext cx="20316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40" name="Google Shape;540;p43"/>
          <p:cNvSpPr txBox="1"/>
          <p:nvPr/>
        </p:nvSpPr>
        <p:spPr>
          <a:xfrm>
            <a:off x="5502050" y="418610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Insert your content</a:t>
            </a:r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>
            <a:spLocks noGrp="1"/>
          </p:cNvSpPr>
          <p:nvPr>
            <p:ph type="body" idx="1"/>
          </p:nvPr>
        </p:nvSpPr>
        <p:spPr>
          <a:xfrm>
            <a:off x="291548" y="850113"/>
            <a:ext cx="4114801" cy="25291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US" b="1" dirty="0">
                <a:solidFill>
                  <a:schemeClr val="accent4">
                    <a:lumMod val="75000"/>
                  </a:schemeClr>
                </a:solidFill>
              </a:rPr>
              <a:t>Desafíos</a:t>
            </a:r>
            <a:endParaRPr b="1" dirty="0">
              <a:solidFill>
                <a:schemeClr val="accent4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dirty="0"/>
              <a:t>La web de fotocasa </a:t>
            </a:r>
            <a:r>
              <a:rPr lang="en" dirty="0">
                <a:solidFill>
                  <a:schemeClr val="accent4">
                    <a:lumMod val="75000"/>
                  </a:schemeClr>
                </a:solidFill>
              </a:rPr>
              <a:t>detectaba</a:t>
            </a:r>
            <a:r>
              <a:rPr lang="en" dirty="0"/>
              <a:t> e interrumpia nuestra búsqueda.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dirty="0"/>
              <a:t>La web cargaba a medida que se le realizaba </a:t>
            </a:r>
            <a:r>
              <a:rPr lang="en" dirty="0">
                <a:solidFill>
                  <a:schemeClr val="accent4">
                    <a:lumMod val="75000"/>
                  </a:schemeClr>
                </a:solidFill>
              </a:rPr>
              <a:t>scroll.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dirty="0"/>
              <a:t>Aparición repentina de </a:t>
            </a:r>
            <a:r>
              <a:rPr lang="en" dirty="0">
                <a:solidFill>
                  <a:schemeClr val="accent4">
                    <a:lumMod val="75000"/>
                  </a:schemeClr>
                </a:solidFill>
              </a:rPr>
              <a:t>popup</a:t>
            </a:r>
            <a:r>
              <a:rPr lang="en" dirty="0"/>
              <a:t> mientras se realizaba el scrapping.</a:t>
            </a:r>
            <a:endParaRPr dirty="0"/>
          </a:p>
        </p:txBody>
      </p:sp>
      <p:sp>
        <p:nvSpPr>
          <p:cNvPr id="146" name="Google Shape;146;p19"/>
          <p:cNvSpPr txBox="1">
            <a:spLocks noGrp="1"/>
          </p:cNvSpPr>
          <p:nvPr>
            <p:ph type="body" idx="2"/>
          </p:nvPr>
        </p:nvSpPr>
        <p:spPr>
          <a:xfrm>
            <a:off x="4472609" y="879890"/>
            <a:ext cx="4379843" cy="23867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US" b="1" dirty="0">
                <a:solidFill>
                  <a:schemeClr val="accent4">
                    <a:lumMod val="75000"/>
                  </a:schemeClr>
                </a:solidFill>
              </a:rPr>
              <a:t>Resoluciones</a:t>
            </a:r>
            <a:endParaRPr b="1" dirty="0">
              <a:solidFill>
                <a:schemeClr val="accent4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dirty="0"/>
              <a:t>Implementamos funciones para similar un comportamiento </a:t>
            </a:r>
            <a:r>
              <a:rPr lang="en" dirty="0">
                <a:solidFill>
                  <a:schemeClr val="accent4">
                    <a:lumMod val="75000"/>
                  </a:schemeClr>
                </a:solidFill>
              </a:rPr>
              <a:t>humano. </a:t>
            </a:r>
            <a:endParaRPr lang="e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dirty="0"/>
              <a:t>Implementamos funciones para scroll automático con </a:t>
            </a:r>
            <a:r>
              <a:rPr lang="en" dirty="0">
                <a:solidFill>
                  <a:schemeClr val="accent4">
                    <a:lumMod val="75000"/>
                  </a:schemeClr>
                </a:solidFill>
              </a:rPr>
              <a:t>javascript.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dirty="0"/>
              <a:t>Implementación de para cambiar de iframe y lograr cerrar la ventana.</a:t>
            </a:r>
          </a:p>
        </p:txBody>
      </p:sp>
      <p:sp>
        <p:nvSpPr>
          <p:cNvPr id="4" name="Google Shape;102;p14">
            <a:extLst>
              <a:ext uri="{FF2B5EF4-FFF2-40B4-BE49-F238E27FC236}">
                <a16:creationId xmlns:a16="http://schemas.microsoft.com/office/drawing/2014/main" id="{5921B42D-3D9D-BD5C-8FF9-4190E128310A}"/>
              </a:ext>
            </a:extLst>
          </p:cNvPr>
          <p:cNvSpPr txBox="1">
            <a:spLocks/>
          </p:cNvSpPr>
          <p:nvPr/>
        </p:nvSpPr>
        <p:spPr>
          <a:xfrm>
            <a:off x="291548" y="77997"/>
            <a:ext cx="8646468" cy="88128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s-ES" sz="4400" dirty="0">
                <a:solidFill>
                  <a:srgbClr val="F7B737"/>
                </a:solidFill>
                <a:latin typeface="Menlo"/>
              </a:rPr>
              <a:t>1. </a:t>
            </a:r>
            <a:r>
              <a:rPr lang="es-ES" sz="4000" dirty="0">
                <a:latin typeface="Menlo"/>
              </a:rPr>
              <a:t>Web </a:t>
            </a:r>
            <a:r>
              <a:rPr lang="es-ES" sz="4000" dirty="0" err="1">
                <a:latin typeface="Menlo"/>
              </a:rPr>
              <a:t>Scrapping</a:t>
            </a:r>
            <a:r>
              <a:rPr lang="es-ES" sz="4000" dirty="0">
                <a:latin typeface="Menlo"/>
              </a:rPr>
              <a:t> Complejo</a:t>
            </a:r>
          </a:p>
        </p:txBody>
      </p:sp>
      <p:sp>
        <p:nvSpPr>
          <p:cNvPr id="2" name="Google Shape;106;p14">
            <a:extLst>
              <a:ext uri="{FF2B5EF4-FFF2-40B4-BE49-F238E27FC236}">
                <a16:creationId xmlns:a16="http://schemas.microsoft.com/office/drawing/2014/main" id="{69A84739-20FA-E78E-07F5-C568E30FC100}"/>
              </a:ext>
            </a:extLst>
          </p:cNvPr>
          <p:cNvSpPr txBox="1">
            <a:spLocks/>
          </p:cNvSpPr>
          <p:nvPr/>
        </p:nvSpPr>
        <p:spPr>
          <a:xfrm>
            <a:off x="187010" y="4760336"/>
            <a:ext cx="230332" cy="27384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defPPr>
              <a:defRPr lang="es-E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z="1100" smtClean="0">
                <a:solidFill>
                  <a:schemeClr val="tx1"/>
                </a:solidFill>
                <a:latin typeface="Consolas" panose="020B0609020204030204" pitchFamily="49" charset="0"/>
              </a:rPr>
              <a:pPr/>
              <a:t>5</a:t>
            </a:fld>
            <a:endParaRPr lang="en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DDFD569-E9A8-B8B2-D6A2-C65E870752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4" t="2300" r="33050" b="57850"/>
          <a:stretch/>
        </p:blipFill>
        <p:spPr>
          <a:xfrm>
            <a:off x="377688" y="3455536"/>
            <a:ext cx="4956727" cy="1226033"/>
          </a:xfrm>
          <a:prstGeom prst="rect">
            <a:avLst/>
          </a:prstGeom>
        </p:spPr>
      </p:pic>
      <p:sp>
        <p:nvSpPr>
          <p:cNvPr id="7" name="Google Shape;146;p19">
            <a:extLst>
              <a:ext uri="{FF2B5EF4-FFF2-40B4-BE49-F238E27FC236}">
                <a16:creationId xmlns:a16="http://schemas.microsoft.com/office/drawing/2014/main" id="{59FC9799-510D-752B-EE86-65BEDDA1A2C9}"/>
              </a:ext>
            </a:extLst>
          </p:cNvPr>
          <p:cNvSpPr txBox="1">
            <a:spLocks/>
          </p:cNvSpPr>
          <p:nvPr/>
        </p:nvSpPr>
        <p:spPr>
          <a:xfrm>
            <a:off x="5082209" y="3266660"/>
            <a:ext cx="3684103" cy="1505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55600" algn="l" defTabSz="6858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▷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b="1" dirty="0">
                <a:ln>
                  <a:solidFill>
                    <a:schemeClr val="tx1"/>
                  </a:solidFill>
                </a:ln>
                <a:solidFill>
                  <a:schemeClr val="accent4">
                    <a:lumMod val="75000"/>
                  </a:schemeClr>
                </a:solidFill>
              </a:rPr>
              <a:t>Resultado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Obtención de un </a:t>
            </a:r>
            <a:r>
              <a:rPr lang="es-ES" dirty="0" err="1"/>
              <a:t>DataFrame</a:t>
            </a:r>
            <a:r>
              <a:rPr lang="es-ES" dirty="0"/>
              <a:t> con </a:t>
            </a:r>
            <a:r>
              <a:rPr lang="es-ES" dirty="0">
                <a:solidFill>
                  <a:srgbClr val="D59109"/>
                </a:solidFill>
              </a:rPr>
              <a:t>7889</a:t>
            </a:r>
            <a:r>
              <a:rPr lang="es-ES" dirty="0"/>
              <a:t> alquileres juntando Barcelona, Madrid y Málaga.</a:t>
            </a:r>
          </a:p>
        </p:txBody>
      </p:sp>
    </p:spTree>
    <p:extLst>
      <p:ext uri="{BB962C8B-B14F-4D97-AF65-F5344CB8AC3E}">
        <p14:creationId xmlns:p14="http://schemas.microsoft.com/office/powerpoint/2010/main" val="377063658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4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546" name="Google Shape;546;p4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  <p:pic>
        <p:nvPicPr>
          <p:cNvPr id="547" name="Google Shape;547;p44"/>
          <p:cNvPicPr preferRelativeResize="0"/>
          <p:nvPr/>
        </p:nvPicPr>
        <p:blipFill rotWithShape="1">
          <a:blip r:embed="rId3">
            <a:alphaModFix/>
          </a:blip>
          <a:srcRect l="19633" t="9820" b="9812"/>
          <a:stretch/>
        </p:blipFill>
        <p:spPr>
          <a:xfrm>
            <a:off x="85530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48" name="Google Shape;548;p44"/>
          <p:cNvSpPr txBox="1"/>
          <p:nvPr/>
        </p:nvSpPr>
        <p:spPr>
          <a:xfrm>
            <a:off x="86032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Imani Jackson</a:t>
            </a:r>
            <a:br>
              <a:rPr lang="en">
                <a:latin typeface="Lato"/>
                <a:ea typeface="Lato"/>
                <a:cs typeface="Lato"/>
                <a:sym typeface="Lato"/>
              </a:rPr>
            </a:br>
            <a:r>
              <a:rPr lang="en" sz="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JOB TITLE</a:t>
            </a:r>
            <a:endParaRPr sz="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Blue is the colour of the clear sky and the deep sea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49" name="Google Shape;549;p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3502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50" name="Google Shape;550;p44"/>
          <p:cNvSpPr txBox="1"/>
          <p:nvPr/>
        </p:nvSpPr>
        <p:spPr>
          <a:xfrm>
            <a:off x="284005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Marcos Galán</a:t>
            </a:r>
            <a:br>
              <a:rPr lang="en">
                <a:latin typeface="Lato"/>
                <a:ea typeface="Lato"/>
                <a:cs typeface="Lato"/>
                <a:sym typeface="Lato"/>
              </a:rPr>
            </a:br>
            <a:r>
              <a:rPr lang="en" sz="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JOB TITLE</a:t>
            </a:r>
            <a:endParaRPr sz="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Blue is the colour of the clear sky and the deep sea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51" name="Google Shape;551;p44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481475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52" name="Google Shape;552;p44"/>
          <p:cNvSpPr txBox="1"/>
          <p:nvPr/>
        </p:nvSpPr>
        <p:spPr>
          <a:xfrm>
            <a:off x="481977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Ixchel Valdía</a:t>
            </a:r>
            <a:br>
              <a:rPr lang="en">
                <a:latin typeface="Lato"/>
                <a:ea typeface="Lato"/>
                <a:cs typeface="Lato"/>
                <a:sym typeface="Lato"/>
              </a:rPr>
            </a:br>
            <a:r>
              <a:rPr lang="en" sz="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JOB TITLE</a:t>
            </a:r>
            <a:endParaRPr sz="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Blue is the colour of the clear sky and the deep sea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53" name="Google Shape;553;p44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679447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54" name="Google Shape;554;p44"/>
          <p:cNvSpPr txBox="1"/>
          <p:nvPr/>
        </p:nvSpPr>
        <p:spPr>
          <a:xfrm>
            <a:off x="679950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Nils Årud</a:t>
            </a:r>
            <a:br>
              <a:rPr lang="en">
                <a:latin typeface="Lato"/>
                <a:ea typeface="Lato"/>
                <a:cs typeface="Lato"/>
                <a:sym typeface="Lato"/>
              </a:rPr>
            </a:br>
            <a:r>
              <a:rPr lang="en" sz="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JOB TITLE</a:t>
            </a:r>
            <a:endParaRPr sz="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Blue is the colour of the clear sky and the deep sea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45"/>
          <p:cNvSpPr txBox="1">
            <a:spLocks noGrp="1"/>
          </p:cNvSpPr>
          <p:nvPr>
            <p:ph type="title"/>
          </p:nvPr>
        </p:nvSpPr>
        <p:spPr>
          <a:xfrm>
            <a:off x="467100" y="0"/>
            <a:ext cx="82098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Competitor Matrix</a:t>
            </a:r>
            <a:endParaRPr sz="1200"/>
          </a:p>
        </p:txBody>
      </p:sp>
      <p:sp>
        <p:nvSpPr>
          <p:cNvPr id="608" name="Google Shape;608;p4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51</a:t>
            </a:fld>
            <a:endParaRPr/>
          </a:p>
        </p:txBody>
      </p:sp>
      <p:sp>
        <p:nvSpPr>
          <p:cNvPr id="560" name="Google Shape;560;p45"/>
          <p:cNvSpPr/>
          <p:nvPr/>
        </p:nvSpPr>
        <p:spPr>
          <a:xfrm>
            <a:off x="467100" y="467100"/>
            <a:ext cx="8209800" cy="4209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1" name="Google Shape;561;p45"/>
          <p:cNvGrpSpPr/>
          <p:nvPr/>
        </p:nvGrpSpPr>
        <p:grpSpPr>
          <a:xfrm>
            <a:off x="638150" y="467111"/>
            <a:ext cx="7867750" cy="4209098"/>
            <a:chOff x="638138" y="467100"/>
            <a:chExt cx="7867750" cy="4194000"/>
          </a:xfrm>
        </p:grpSpPr>
        <p:cxnSp>
          <p:nvCxnSpPr>
            <p:cNvPr id="562" name="Google Shape;562;p45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3" name="Google Shape;563;p45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4" name="Google Shape;564;p45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5" name="Google Shape;565;p45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6" name="Google Shape;566;p45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7" name="Google Shape;567;p45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8" name="Google Shape;568;p45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9" name="Google Shape;569;p45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0" name="Google Shape;570;p45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1" name="Google Shape;571;p45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2" name="Google Shape;572;p45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3" name="Google Shape;573;p45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4" name="Google Shape;574;p45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5" name="Google Shape;575;p45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6" name="Google Shape;576;p45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7" name="Google Shape;577;p45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8" name="Google Shape;578;p45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9" name="Google Shape;579;p45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0" name="Google Shape;580;p45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1" name="Google Shape;581;p45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2" name="Google Shape;582;p45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3" name="Google Shape;583;p45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4" name="Google Shape;584;p45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5" name="Google Shape;585;p45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6" name="Google Shape;586;p45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7" name="Google Shape;587;p45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8" name="Google Shape;588;p45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9" name="Google Shape;589;p45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0" name="Google Shape;590;p45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1" name="Google Shape;591;p45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2" name="Google Shape;592;p45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3" name="Google Shape;593;p45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4" name="Google Shape;594;p45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5" name="Google Shape;595;p45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6" name="Google Shape;596;p45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7" name="Google Shape;597;p45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8" name="Google Shape;598;p45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9" name="Google Shape;599;p45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0" name="Google Shape;600;p45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1" name="Google Shape;601;p45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2" name="Google Shape;602;p45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3" name="Google Shape;603;p45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4" name="Google Shape;604;p45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5" name="Google Shape;605;p45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6" name="Google Shape;606;p45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7" name="Google Shape;607;p45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09" name="Google Shape;609;p45"/>
          <p:cNvGrpSpPr/>
          <p:nvPr/>
        </p:nvGrpSpPr>
        <p:grpSpPr>
          <a:xfrm>
            <a:off x="467107" y="642473"/>
            <a:ext cx="8209755" cy="3858239"/>
            <a:chOff x="467088" y="642474"/>
            <a:chExt cx="4194000" cy="3858239"/>
          </a:xfrm>
        </p:grpSpPr>
        <p:cxnSp>
          <p:nvCxnSpPr>
            <p:cNvPr id="610" name="Google Shape;610;p45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1" name="Google Shape;611;p45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2" name="Google Shape;612;p45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3" name="Google Shape;613;p45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4" name="Google Shape;614;p45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5" name="Google Shape;615;p45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6" name="Google Shape;616;p45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7" name="Google Shape;617;p45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8" name="Google Shape;618;p45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9" name="Google Shape;619;p45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0" name="Google Shape;620;p45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1" name="Google Shape;621;p45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2" name="Google Shape;622;p45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3" name="Google Shape;623;p45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4" name="Google Shape;624;p45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5" name="Google Shape;625;p45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6" name="Google Shape;626;p45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7" name="Google Shape;627;p45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8" name="Google Shape;628;p45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9" name="Google Shape;629;p45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0" name="Google Shape;630;p45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1" name="Google Shape;631;p45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632" name="Google Shape;632;p45"/>
          <p:cNvCxnSpPr/>
          <p:nvPr/>
        </p:nvCxnSpPr>
        <p:spPr>
          <a:xfrm>
            <a:off x="4572000" y="467100"/>
            <a:ext cx="0" cy="4209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cxnSp>
        <p:nvCxnSpPr>
          <p:cNvPr id="633" name="Google Shape;633;p45"/>
          <p:cNvCxnSpPr/>
          <p:nvPr/>
        </p:nvCxnSpPr>
        <p:spPr>
          <a:xfrm>
            <a:off x="467100" y="2571600"/>
            <a:ext cx="8209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634" name="Google Shape;634;p45"/>
          <p:cNvSpPr txBox="1"/>
          <p:nvPr/>
        </p:nvSpPr>
        <p:spPr>
          <a:xfrm rot="-5400000">
            <a:off x="-258750" y="248893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LOW VALUE 1</a:t>
            </a:r>
            <a:endParaRPr sz="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5" name="Google Shape;635;p45"/>
          <p:cNvSpPr txBox="1"/>
          <p:nvPr/>
        </p:nvSpPr>
        <p:spPr>
          <a:xfrm rot="5400000">
            <a:off x="8116400" y="2488925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HIGH VALUE 1</a:t>
            </a:r>
            <a:endParaRPr sz="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6" name="Google Shape;636;p45"/>
          <p:cNvSpPr txBox="1"/>
          <p:nvPr/>
        </p:nvSpPr>
        <p:spPr>
          <a:xfrm>
            <a:off x="3928825" y="4676063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LOW VALUE 2</a:t>
            </a:r>
            <a:endParaRPr sz="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7" name="Google Shape;637;p45"/>
          <p:cNvSpPr txBox="1"/>
          <p:nvPr/>
        </p:nvSpPr>
        <p:spPr>
          <a:xfrm>
            <a:off x="3928775" y="30178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HIGH VALUE 2</a:t>
            </a:r>
            <a:endParaRPr sz="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8" name="Google Shape;638;p45"/>
          <p:cNvSpPr/>
          <p:nvPr/>
        </p:nvSpPr>
        <p:spPr>
          <a:xfrm>
            <a:off x="7012800" y="826250"/>
            <a:ext cx="1000200" cy="1000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Our company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9" name="Google Shape;639;p45"/>
          <p:cNvSpPr/>
          <p:nvPr/>
        </p:nvSpPr>
        <p:spPr>
          <a:xfrm>
            <a:off x="3130425" y="1295125"/>
            <a:ext cx="876000" cy="87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Competitor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0" name="Google Shape;640;p45"/>
          <p:cNvSpPr/>
          <p:nvPr/>
        </p:nvSpPr>
        <p:spPr>
          <a:xfrm>
            <a:off x="1382875" y="3471600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Competitor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1" name="Google Shape;641;p45"/>
          <p:cNvSpPr/>
          <p:nvPr/>
        </p:nvSpPr>
        <p:spPr>
          <a:xfrm>
            <a:off x="5626925" y="2948000"/>
            <a:ext cx="730500" cy="73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Competitor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2" name="Google Shape;642;p45"/>
          <p:cNvSpPr/>
          <p:nvPr/>
        </p:nvSpPr>
        <p:spPr>
          <a:xfrm>
            <a:off x="6527700" y="3398850"/>
            <a:ext cx="876000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Competitor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3" name="Google Shape;643;p45"/>
          <p:cNvSpPr/>
          <p:nvPr/>
        </p:nvSpPr>
        <p:spPr>
          <a:xfrm>
            <a:off x="4768850" y="564625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Competitor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4" name="Google Shape;644;p45"/>
          <p:cNvSpPr/>
          <p:nvPr/>
        </p:nvSpPr>
        <p:spPr>
          <a:xfrm>
            <a:off x="1114225" y="947475"/>
            <a:ext cx="467100" cy="467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Competitor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4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650" name="Google Shape;650;p4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52</a:t>
            </a:fld>
            <a:endParaRPr/>
          </a:p>
        </p:txBody>
      </p:sp>
      <p:graphicFrame>
        <p:nvGraphicFramePr>
          <p:cNvPr id="651" name="Google Shape;651;p46"/>
          <p:cNvGraphicFramePr/>
          <p:nvPr/>
        </p:nvGraphicFramePr>
        <p:xfrm>
          <a:off x="855300" y="1474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{01A8698C-63BC-4B6A-AE92-7E62379B4444}</a:tableStyleId>
              </a:tblPr>
              <a:tblGrid>
                <a:gridCol w="83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355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SUNDAY</a:t>
                      </a:r>
                      <a:endParaRPr sz="7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MONDAY</a:t>
                      </a:r>
                      <a:endParaRPr sz="7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TUESDAY</a:t>
                      </a:r>
                      <a:endParaRPr sz="7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WEDNESDAY</a:t>
                      </a:r>
                      <a:endParaRPr sz="7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THURSDAY</a:t>
                      </a:r>
                      <a:endParaRPr sz="7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FRIDAY</a:t>
                      </a:r>
                      <a:endParaRPr sz="7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SATURDAY</a:t>
                      </a:r>
                      <a:endParaRPr sz="7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09:00 - 09:45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10:00 - 10:45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11:00 - 11:45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12:00 - 13:15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13:30 - 14:15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14:30 - 15:15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15:30 - 16:15</a:t>
                      </a:r>
                      <a:endParaRPr sz="800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47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53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941" name="Google Shape;941;p47"/>
          <p:cNvSpPr txBox="1">
            <a:spLocks noGrp="1"/>
          </p:cNvSpPr>
          <p:nvPr>
            <p:ph type="body" idx="4294967295"/>
          </p:nvPr>
        </p:nvSpPr>
        <p:spPr>
          <a:xfrm>
            <a:off x="6705600" y="4224338"/>
            <a:ext cx="2438400" cy="5619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</a:rPr>
              <a:t>Find more icons at </a:t>
            </a:r>
            <a:r>
              <a:rPr lang="en" sz="9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slidescarnival.com/extra-free-resources-icons-and-maps</a:t>
            </a:r>
            <a:endParaRPr sz="9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900" b="1">
              <a:solidFill>
                <a:schemeClr val="lt1"/>
              </a:solidFill>
            </a:endParaRPr>
          </a:p>
        </p:txBody>
      </p:sp>
      <p:grpSp>
        <p:nvGrpSpPr>
          <p:cNvPr id="657" name="Google Shape;657;p47"/>
          <p:cNvGrpSpPr/>
          <p:nvPr/>
        </p:nvGrpSpPr>
        <p:grpSpPr>
          <a:xfrm>
            <a:off x="358968" y="339938"/>
            <a:ext cx="347107" cy="438984"/>
            <a:chOff x="584925" y="238125"/>
            <a:chExt cx="415200" cy="525100"/>
          </a:xfrm>
        </p:grpSpPr>
        <p:sp>
          <p:nvSpPr>
            <p:cNvPr id="658" name="Google Shape;658;p47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7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7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7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7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7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47"/>
          <p:cNvGrpSpPr/>
          <p:nvPr/>
        </p:nvGrpSpPr>
        <p:grpSpPr>
          <a:xfrm>
            <a:off x="910227" y="403725"/>
            <a:ext cx="371623" cy="309362"/>
            <a:chOff x="1244325" y="314425"/>
            <a:chExt cx="444525" cy="370050"/>
          </a:xfrm>
        </p:grpSpPr>
        <p:sp>
          <p:nvSpPr>
            <p:cNvPr id="665" name="Google Shape;665;p47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7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" name="Google Shape;667;p47"/>
          <p:cNvGrpSpPr/>
          <p:nvPr/>
        </p:nvGrpSpPr>
        <p:grpSpPr>
          <a:xfrm>
            <a:off x="1481925" y="402199"/>
            <a:ext cx="355300" cy="312413"/>
            <a:chOff x="1928175" y="312600"/>
            <a:chExt cx="425000" cy="373700"/>
          </a:xfrm>
        </p:grpSpPr>
        <p:sp>
          <p:nvSpPr>
            <p:cNvPr id="668" name="Google Shape;668;p47"/>
            <p:cNvSpPr/>
            <p:nvPr/>
          </p:nvSpPr>
          <p:spPr>
            <a:xfrm>
              <a:off x="1928175" y="312600"/>
              <a:ext cx="425000" cy="373700"/>
            </a:xfrm>
            <a:custGeom>
              <a:avLst/>
              <a:gdLst/>
              <a:ahLst/>
              <a:cxnLst/>
              <a:rect l="l" t="t" r="r" b="b"/>
              <a:pathLst>
                <a:path w="17000" h="14948" extrusionOk="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7"/>
            <p:cNvSpPr/>
            <p:nvPr/>
          </p:nvSpPr>
          <p:spPr>
            <a:xfrm>
              <a:off x="1964825" y="349250"/>
              <a:ext cx="351700" cy="300425"/>
            </a:xfrm>
            <a:custGeom>
              <a:avLst/>
              <a:gdLst/>
              <a:ahLst/>
              <a:cxnLst/>
              <a:rect l="l" t="t" r="r" b="b"/>
              <a:pathLst>
                <a:path w="14068" h="12017" extrusionOk="0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0" name="Google Shape;670;p47"/>
          <p:cNvSpPr/>
          <p:nvPr/>
        </p:nvSpPr>
        <p:spPr>
          <a:xfrm>
            <a:off x="2077702" y="390985"/>
            <a:ext cx="290970" cy="334860"/>
          </a:xfrm>
          <a:custGeom>
            <a:avLst/>
            <a:gdLst/>
            <a:ahLst/>
            <a:cxnLst/>
            <a:rect l="l" t="t" r="r" b="b"/>
            <a:pathLst>
              <a:path w="13922" h="16022" extrusionOk="0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47"/>
          <p:cNvSpPr/>
          <p:nvPr/>
        </p:nvSpPr>
        <p:spPr>
          <a:xfrm>
            <a:off x="2661148" y="392010"/>
            <a:ext cx="251176" cy="332812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2" name="Google Shape;672;p47"/>
          <p:cNvGrpSpPr/>
          <p:nvPr/>
        </p:nvGrpSpPr>
        <p:grpSpPr>
          <a:xfrm>
            <a:off x="3145963" y="385876"/>
            <a:ext cx="408386" cy="345080"/>
            <a:chOff x="3918650" y="293075"/>
            <a:chExt cx="488500" cy="412775"/>
          </a:xfrm>
        </p:grpSpPr>
        <p:sp>
          <p:nvSpPr>
            <p:cNvPr id="673" name="Google Shape;673;p47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7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7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" name="Google Shape;676;p47"/>
          <p:cNvGrpSpPr/>
          <p:nvPr/>
        </p:nvGrpSpPr>
        <p:grpSpPr>
          <a:xfrm>
            <a:off x="3745730" y="359835"/>
            <a:ext cx="335905" cy="397142"/>
            <a:chOff x="4636075" y="261925"/>
            <a:chExt cx="401800" cy="475050"/>
          </a:xfrm>
        </p:grpSpPr>
        <p:sp>
          <p:nvSpPr>
            <p:cNvPr id="677" name="Google Shape;677;p4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l" t="t" r="r" b="b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7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l" t="t" r="r" b="b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7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l" t="t" r="r" b="b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7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l" t="t" r="r" b="b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1" name="Google Shape;681;p47"/>
          <p:cNvSpPr/>
          <p:nvPr/>
        </p:nvSpPr>
        <p:spPr>
          <a:xfrm>
            <a:off x="4284931" y="390463"/>
            <a:ext cx="384894" cy="335905"/>
          </a:xfrm>
          <a:custGeom>
            <a:avLst/>
            <a:gdLst/>
            <a:ahLst/>
            <a:cxnLst/>
            <a:rect l="l" t="t" r="r" b="b"/>
            <a:pathLst>
              <a:path w="18416" h="16072" extrusionOk="0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2" name="Google Shape;682;p47"/>
          <p:cNvGrpSpPr/>
          <p:nvPr/>
        </p:nvGrpSpPr>
        <p:grpSpPr>
          <a:xfrm>
            <a:off x="4872282" y="393024"/>
            <a:ext cx="336908" cy="330262"/>
            <a:chOff x="5983625" y="301625"/>
            <a:chExt cx="403000" cy="395050"/>
          </a:xfrm>
        </p:grpSpPr>
        <p:sp>
          <p:nvSpPr>
            <p:cNvPr id="683" name="Google Shape;683;p47"/>
            <p:cNvSpPr/>
            <p:nvPr/>
          </p:nvSpPr>
          <p:spPr>
            <a:xfrm>
              <a:off x="5983625" y="319925"/>
              <a:ext cx="403000" cy="67200"/>
            </a:xfrm>
            <a:custGeom>
              <a:avLst/>
              <a:gdLst/>
              <a:ahLst/>
              <a:cxnLst/>
              <a:rect l="l" t="t" r="r" b="b"/>
              <a:pathLst>
                <a:path w="16120" h="2688" extrusionOk="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7"/>
            <p:cNvSpPr/>
            <p:nvPr/>
          </p:nvSpPr>
          <p:spPr>
            <a:xfrm>
              <a:off x="5983625" y="664900"/>
              <a:ext cx="403000" cy="31775"/>
            </a:xfrm>
            <a:custGeom>
              <a:avLst/>
              <a:gdLst/>
              <a:ahLst/>
              <a:cxnLst/>
              <a:rect l="l" t="t" r="r" b="b"/>
              <a:pathLst>
                <a:path w="16120" h="1271" extrusionOk="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7"/>
            <p:cNvSpPr/>
            <p:nvPr/>
          </p:nvSpPr>
          <p:spPr>
            <a:xfrm>
              <a:off x="6041025" y="3016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7"/>
            <p:cNvSpPr/>
            <p:nvPr/>
          </p:nvSpPr>
          <p:spPr>
            <a:xfrm>
              <a:off x="6297450" y="3016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7"/>
            <p:cNvSpPr/>
            <p:nvPr/>
          </p:nvSpPr>
          <p:spPr>
            <a:xfrm>
              <a:off x="60972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7"/>
            <p:cNvSpPr/>
            <p:nvPr/>
          </p:nvSpPr>
          <p:spPr>
            <a:xfrm>
              <a:off x="60972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7"/>
            <p:cNvSpPr/>
            <p:nvPr/>
          </p:nvSpPr>
          <p:spPr>
            <a:xfrm>
              <a:off x="60972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7"/>
            <p:cNvSpPr/>
            <p:nvPr/>
          </p:nvSpPr>
          <p:spPr>
            <a:xfrm>
              <a:off x="6160075" y="575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7"/>
            <p:cNvSpPr/>
            <p:nvPr/>
          </p:nvSpPr>
          <p:spPr>
            <a:xfrm>
              <a:off x="60343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7"/>
            <p:cNvSpPr/>
            <p:nvPr/>
          </p:nvSpPr>
          <p:spPr>
            <a:xfrm>
              <a:off x="60343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7"/>
            <p:cNvSpPr/>
            <p:nvPr/>
          </p:nvSpPr>
          <p:spPr>
            <a:xfrm>
              <a:off x="60343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7"/>
            <p:cNvSpPr/>
            <p:nvPr/>
          </p:nvSpPr>
          <p:spPr>
            <a:xfrm>
              <a:off x="6160075" y="509200"/>
              <a:ext cx="50100" cy="53775"/>
            </a:xfrm>
            <a:custGeom>
              <a:avLst/>
              <a:gdLst/>
              <a:ahLst/>
              <a:cxnLst/>
              <a:rect l="l" t="t" r="r" b="b"/>
              <a:pathLst>
                <a:path w="2004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7"/>
            <p:cNvSpPr/>
            <p:nvPr/>
          </p:nvSpPr>
          <p:spPr>
            <a:xfrm>
              <a:off x="5983625" y="399300"/>
              <a:ext cx="403000" cy="272950"/>
            </a:xfrm>
            <a:custGeom>
              <a:avLst/>
              <a:gdLst/>
              <a:ahLst/>
              <a:cxnLst/>
              <a:rect l="l" t="t" r="r" b="b"/>
              <a:pathLst>
                <a:path w="16120" h="10918" extrusionOk="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7"/>
            <p:cNvSpPr/>
            <p:nvPr/>
          </p:nvSpPr>
          <p:spPr>
            <a:xfrm>
              <a:off x="62852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7"/>
            <p:cNvSpPr/>
            <p:nvPr/>
          </p:nvSpPr>
          <p:spPr>
            <a:xfrm>
              <a:off x="62852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7"/>
            <p:cNvSpPr/>
            <p:nvPr/>
          </p:nvSpPr>
          <p:spPr>
            <a:xfrm>
              <a:off x="62852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7"/>
            <p:cNvSpPr/>
            <p:nvPr/>
          </p:nvSpPr>
          <p:spPr>
            <a:xfrm>
              <a:off x="62223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7"/>
            <p:cNvSpPr/>
            <p:nvPr/>
          </p:nvSpPr>
          <p:spPr>
            <a:xfrm>
              <a:off x="6160075" y="448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7"/>
            <p:cNvSpPr/>
            <p:nvPr/>
          </p:nvSpPr>
          <p:spPr>
            <a:xfrm>
              <a:off x="62223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7"/>
            <p:cNvSpPr/>
            <p:nvPr/>
          </p:nvSpPr>
          <p:spPr>
            <a:xfrm>
              <a:off x="62223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47"/>
          <p:cNvGrpSpPr/>
          <p:nvPr/>
        </p:nvGrpSpPr>
        <p:grpSpPr>
          <a:xfrm>
            <a:off x="5438358" y="390453"/>
            <a:ext cx="331808" cy="331307"/>
            <a:chOff x="6660750" y="298550"/>
            <a:chExt cx="396900" cy="396300"/>
          </a:xfrm>
        </p:grpSpPr>
        <p:sp>
          <p:nvSpPr>
            <p:cNvPr id="704" name="Google Shape;704;p47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7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" name="Google Shape;706;p47"/>
          <p:cNvGrpSpPr/>
          <p:nvPr/>
        </p:nvGrpSpPr>
        <p:grpSpPr>
          <a:xfrm>
            <a:off x="358968" y="912138"/>
            <a:ext cx="347107" cy="420111"/>
            <a:chOff x="584925" y="922575"/>
            <a:chExt cx="415200" cy="502525"/>
          </a:xfrm>
        </p:grpSpPr>
        <p:sp>
          <p:nvSpPr>
            <p:cNvPr id="707" name="Google Shape;707;p47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7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7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" name="Google Shape;710;p47"/>
          <p:cNvGrpSpPr/>
          <p:nvPr/>
        </p:nvGrpSpPr>
        <p:grpSpPr>
          <a:xfrm>
            <a:off x="912275" y="902441"/>
            <a:ext cx="367547" cy="437980"/>
            <a:chOff x="1246775" y="910975"/>
            <a:chExt cx="439650" cy="523900"/>
          </a:xfrm>
        </p:grpSpPr>
        <p:sp>
          <p:nvSpPr>
            <p:cNvPr id="711" name="Google Shape;711;p47"/>
            <p:cNvSpPr/>
            <p:nvPr/>
          </p:nvSpPr>
          <p:spPr>
            <a:xfrm>
              <a:off x="1246775" y="970800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7"/>
            <p:cNvSpPr/>
            <p:nvPr/>
          </p:nvSpPr>
          <p:spPr>
            <a:xfrm>
              <a:off x="1307825" y="910975"/>
              <a:ext cx="378600" cy="464050"/>
            </a:xfrm>
            <a:custGeom>
              <a:avLst/>
              <a:gdLst/>
              <a:ahLst/>
              <a:cxnLst/>
              <a:rect l="l" t="t" r="r" b="b"/>
              <a:pathLst>
                <a:path w="15144" h="18562" extrusionOk="0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7"/>
            <p:cNvSpPr/>
            <p:nvPr/>
          </p:nvSpPr>
          <p:spPr>
            <a:xfrm>
              <a:off x="1602125" y="910975"/>
              <a:ext cx="84300" cy="84275"/>
            </a:xfrm>
            <a:custGeom>
              <a:avLst/>
              <a:gdLst/>
              <a:ahLst/>
              <a:cxnLst/>
              <a:rect l="l" t="t" r="r" b="b"/>
              <a:pathLst>
                <a:path w="3372" h="3371" extrusionOk="0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14;p47"/>
          <p:cNvGrpSpPr/>
          <p:nvPr/>
        </p:nvGrpSpPr>
        <p:grpSpPr>
          <a:xfrm>
            <a:off x="1480400" y="972874"/>
            <a:ext cx="358351" cy="298118"/>
            <a:chOff x="1926350" y="995225"/>
            <a:chExt cx="428650" cy="356600"/>
          </a:xfrm>
        </p:grpSpPr>
        <p:sp>
          <p:nvSpPr>
            <p:cNvPr id="715" name="Google Shape;715;p47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7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7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7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9" name="Google Shape;719;p47"/>
          <p:cNvSpPr/>
          <p:nvPr/>
        </p:nvSpPr>
        <p:spPr>
          <a:xfrm>
            <a:off x="2048085" y="947888"/>
            <a:ext cx="350200" cy="348152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47"/>
          <p:cNvSpPr/>
          <p:nvPr/>
        </p:nvSpPr>
        <p:spPr>
          <a:xfrm>
            <a:off x="2612156" y="965256"/>
            <a:ext cx="349155" cy="313437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47"/>
          <p:cNvSpPr/>
          <p:nvPr/>
        </p:nvSpPr>
        <p:spPr>
          <a:xfrm>
            <a:off x="3180804" y="967806"/>
            <a:ext cx="338956" cy="308317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47"/>
          <p:cNvSpPr/>
          <p:nvPr/>
        </p:nvSpPr>
        <p:spPr>
          <a:xfrm>
            <a:off x="3755576" y="970858"/>
            <a:ext cx="316510" cy="30221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3" name="Google Shape;723;p47"/>
          <p:cNvGrpSpPr/>
          <p:nvPr/>
        </p:nvGrpSpPr>
        <p:grpSpPr>
          <a:xfrm>
            <a:off x="4302631" y="950427"/>
            <a:ext cx="349155" cy="349657"/>
            <a:chOff x="5302225" y="968375"/>
            <a:chExt cx="417650" cy="418250"/>
          </a:xfrm>
        </p:grpSpPr>
        <p:sp>
          <p:nvSpPr>
            <p:cNvPr id="724" name="Google Shape;724;p47"/>
            <p:cNvSpPr/>
            <p:nvPr/>
          </p:nvSpPr>
          <p:spPr>
            <a:xfrm>
              <a:off x="5333350" y="991575"/>
              <a:ext cx="152075" cy="155100"/>
            </a:xfrm>
            <a:custGeom>
              <a:avLst/>
              <a:gdLst/>
              <a:ahLst/>
              <a:cxnLst/>
              <a:rect l="l" t="t" r="r" b="b"/>
              <a:pathLst>
                <a:path w="6083" h="6204" extrusionOk="0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7"/>
            <p:cNvSpPr/>
            <p:nvPr/>
          </p:nvSpPr>
          <p:spPr>
            <a:xfrm>
              <a:off x="5302225" y="968375"/>
              <a:ext cx="417650" cy="418250"/>
            </a:xfrm>
            <a:custGeom>
              <a:avLst/>
              <a:gdLst/>
              <a:ahLst/>
              <a:cxnLst/>
              <a:rect l="l" t="t" r="r" b="b"/>
              <a:pathLst>
                <a:path w="16706" h="16730" extrusionOk="0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" name="Google Shape;726;p47"/>
          <p:cNvGrpSpPr/>
          <p:nvPr/>
        </p:nvGrpSpPr>
        <p:grpSpPr>
          <a:xfrm>
            <a:off x="4824295" y="911114"/>
            <a:ext cx="432881" cy="421637"/>
            <a:chOff x="5926225" y="921350"/>
            <a:chExt cx="517800" cy="504350"/>
          </a:xfrm>
        </p:grpSpPr>
        <p:sp>
          <p:nvSpPr>
            <p:cNvPr id="727" name="Google Shape;727;p47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7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" name="Google Shape;729;p47"/>
          <p:cNvGrpSpPr/>
          <p:nvPr/>
        </p:nvGrpSpPr>
        <p:grpSpPr>
          <a:xfrm>
            <a:off x="5402118" y="919286"/>
            <a:ext cx="404290" cy="405314"/>
            <a:chOff x="6617400" y="931125"/>
            <a:chExt cx="483600" cy="484825"/>
          </a:xfrm>
        </p:grpSpPr>
        <p:sp>
          <p:nvSpPr>
            <p:cNvPr id="730" name="Google Shape;730;p47"/>
            <p:cNvSpPr/>
            <p:nvPr/>
          </p:nvSpPr>
          <p:spPr>
            <a:xfrm>
              <a:off x="6843925" y="1183900"/>
              <a:ext cx="121525" cy="232050"/>
            </a:xfrm>
            <a:custGeom>
              <a:avLst/>
              <a:gdLst/>
              <a:ahLst/>
              <a:cxnLst/>
              <a:rect l="l" t="t" r="r" b="b"/>
              <a:pathLst>
                <a:path w="4861" h="9282" extrusionOk="0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7"/>
            <p:cNvSpPr/>
            <p:nvPr/>
          </p:nvSpPr>
          <p:spPr>
            <a:xfrm>
              <a:off x="6617400" y="931125"/>
              <a:ext cx="483600" cy="259500"/>
            </a:xfrm>
            <a:custGeom>
              <a:avLst/>
              <a:gdLst/>
              <a:ahLst/>
              <a:cxnLst/>
              <a:rect l="l" t="t" r="r" b="b"/>
              <a:pathLst>
                <a:path w="19344" h="10380" extrusionOk="0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" name="Google Shape;732;p47"/>
          <p:cNvGrpSpPr/>
          <p:nvPr/>
        </p:nvGrpSpPr>
        <p:grpSpPr>
          <a:xfrm>
            <a:off x="337525" y="1548648"/>
            <a:ext cx="389994" cy="273623"/>
            <a:chOff x="559275" y="1683950"/>
            <a:chExt cx="466500" cy="327300"/>
          </a:xfrm>
        </p:grpSpPr>
        <p:sp>
          <p:nvSpPr>
            <p:cNvPr id="733" name="Google Shape;733;p47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7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" name="Google Shape;735;p47"/>
          <p:cNvGrpSpPr/>
          <p:nvPr/>
        </p:nvGrpSpPr>
        <p:grpSpPr>
          <a:xfrm>
            <a:off x="901052" y="1494558"/>
            <a:ext cx="389994" cy="381822"/>
            <a:chOff x="1233350" y="1619250"/>
            <a:chExt cx="466500" cy="456725"/>
          </a:xfrm>
        </p:grpSpPr>
        <p:sp>
          <p:nvSpPr>
            <p:cNvPr id="736" name="Google Shape;736;p47"/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l" t="t" r="r" b="b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7"/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7"/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7"/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l" t="t" r="r" b="b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47"/>
          <p:cNvGrpSpPr/>
          <p:nvPr/>
        </p:nvGrpSpPr>
        <p:grpSpPr>
          <a:xfrm>
            <a:off x="1476826" y="1502709"/>
            <a:ext cx="365499" cy="365499"/>
            <a:chOff x="1922075" y="1629000"/>
            <a:chExt cx="437200" cy="437200"/>
          </a:xfrm>
        </p:grpSpPr>
        <p:sp>
          <p:nvSpPr>
            <p:cNvPr id="741" name="Google Shape;741;p47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7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" name="Google Shape;743;p47"/>
          <p:cNvGrpSpPr/>
          <p:nvPr/>
        </p:nvGrpSpPr>
        <p:grpSpPr>
          <a:xfrm>
            <a:off x="2038827" y="1501184"/>
            <a:ext cx="368551" cy="368551"/>
            <a:chOff x="2594325" y="1627175"/>
            <a:chExt cx="440850" cy="440850"/>
          </a:xfrm>
        </p:grpSpPr>
        <p:sp>
          <p:nvSpPr>
            <p:cNvPr id="744" name="Google Shape;744;p47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7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7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" name="Google Shape;747;p47"/>
          <p:cNvSpPr/>
          <p:nvPr/>
        </p:nvSpPr>
        <p:spPr>
          <a:xfrm>
            <a:off x="2618782" y="1517581"/>
            <a:ext cx="335905" cy="335884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8" name="Google Shape;748;p47"/>
          <p:cNvGrpSpPr/>
          <p:nvPr/>
        </p:nvGrpSpPr>
        <p:grpSpPr>
          <a:xfrm>
            <a:off x="3200595" y="1473617"/>
            <a:ext cx="299121" cy="423685"/>
            <a:chOff x="3984000" y="1594200"/>
            <a:chExt cx="357800" cy="506800"/>
          </a:xfrm>
        </p:grpSpPr>
        <p:sp>
          <p:nvSpPr>
            <p:cNvPr id="749" name="Google Shape;749;p47"/>
            <p:cNvSpPr/>
            <p:nvPr/>
          </p:nvSpPr>
          <p:spPr>
            <a:xfrm>
              <a:off x="3984000" y="1597875"/>
              <a:ext cx="44575" cy="503125"/>
            </a:xfrm>
            <a:custGeom>
              <a:avLst/>
              <a:gdLst/>
              <a:ahLst/>
              <a:cxnLst/>
              <a:rect l="l" t="t" r="r" b="b"/>
              <a:pathLst>
                <a:path w="1783" h="20125" extrusionOk="0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7"/>
            <p:cNvSpPr/>
            <p:nvPr/>
          </p:nvSpPr>
          <p:spPr>
            <a:xfrm>
              <a:off x="4041375" y="1594200"/>
              <a:ext cx="300425" cy="229600"/>
            </a:xfrm>
            <a:custGeom>
              <a:avLst/>
              <a:gdLst/>
              <a:ahLst/>
              <a:cxnLst/>
              <a:rect l="l" t="t" r="r" b="b"/>
              <a:pathLst>
                <a:path w="12017" h="9184" extrusionOk="0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" name="Google Shape;751;p47"/>
          <p:cNvGrpSpPr/>
          <p:nvPr/>
        </p:nvGrpSpPr>
        <p:grpSpPr>
          <a:xfrm>
            <a:off x="3716637" y="1564469"/>
            <a:ext cx="394090" cy="241980"/>
            <a:chOff x="4601275" y="1702875"/>
            <a:chExt cx="471400" cy="289450"/>
          </a:xfrm>
        </p:grpSpPr>
        <p:sp>
          <p:nvSpPr>
            <p:cNvPr id="752" name="Google Shape;752;p47"/>
            <p:cNvSpPr/>
            <p:nvPr/>
          </p:nvSpPr>
          <p:spPr>
            <a:xfrm>
              <a:off x="4816200" y="170287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7"/>
            <p:cNvSpPr/>
            <p:nvPr/>
          </p:nvSpPr>
          <p:spPr>
            <a:xfrm>
              <a:off x="503112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7"/>
            <p:cNvSpPr/>
            <p:nvPr/>
          </p:nvSpPr>
          <p:spPr>
            <a:xfrm>
              <a:off x="4634875" y="1756000"/>
              <a:ext cx="404225" cy="178325"/>
            </a:xfrm>
            <a:custGeom>
              <a:avLst/>
              <a:gdLst/>
              <a:ahLst/>
              <a:cxnLst/>
              <a:rect l="l" t="t" r="r" b="b"/>
              <a:pathLst>
                <a:path w="16169" h="7133" extrusionOk="0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7"/>
            <p:cNvSpPr/>
            <p:nvPr/>
          </p:nvSpPr>
          <p:spPr>
            <a:xfrm>
              <a:off x="460127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7"/>
            <p:cNvSpPr/>
            <p:nvPr/>
          </p:nvSpPr>
          <p:spPr>
            <a:xfrm>
              <a:off x="4673325" y="1947725"/>
              <a:ext cx="327300" cy="44600"/>
            </a:xfrm>
            <a:custGeom>
              <a:avLst/>
              <a:gdLst/>
              <a:ahLst/>
              <a:cxnLst/>
              <a:rect l="l" t="t" r="r" b="b"/>
              <a:pathLst>
                <a:path w="13092" h="1784" extrusionOk="0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" name="Google Shape;757;p47"/>
          <p:cNvGrpSpPr/>
          <p:nvPr/>
        </p:nvGrpSpPr>
        <p:grpSpPr>
          <a:xfrm>
            <a:off x="4299057" y="1505259"/>
            <a:ext cx="356303" cy="360400"/>
            <a:chOff x="5297950" y="1632050"/>
            <a:chExt cx="426200" cy="431100"/>
          </a:xfrm>
        </p:grpSpPr>
        <p:sp>
          <p:nvSpPr>
            <p:cNvPr id="758" name="Google Shape;758;p47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7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" name="Google Shape;760;p47"/>
          <p:cNvGrpSpPr/>
          <p:nvPr/>
        </p:nvGrpSpPr>
        <p:grpSpPr>
          <a:xfrm>
            <a:off x="4861560" y="1494558"/>
            <a:ext cx="358351" cy="381822"/>
            <a:chOff x="5970800" y="1619250"/>
            <a:chExt cx="428650" cy="456725"/>
          </a:xfrm>
        </p:grpSpPr>
        <p:sp>
          <p:nvSpPr>
            <p:cNvPr id="761" name="Google Shape;761;p47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7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7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7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7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47"/>
          <p:cNvGrpSpPr/>
          <p:nvPr/>
        </p:nvGrpSpPr>
        <p:grpSpPr>
          <a:xfrm>
            <a:off x="5408764" y="1489960"/>
            <a:ext cx="401719" cy="366502"/>
            <a:chOff x="6625350" y="1613750"/>
            <a:chExt cx="480525" cy="438400"/>
          </a:xfrm>
        </p:grpSpPr>
        <p:sp>
          <p:nvSpPr>
            <p:cNvPr id="767" name="Google Shape;767;p47"/>
            <p:cNvSpPr/>
            <p:nvPr/>
          </p:nvSpPr>
          <p:spPr>
            <a:xfrm>
              <a:off x="6670525" y="1887275"/>
              <a:ext cx="117875" cy="164875"/>
            </a:xfrm>
            <a:custGeom>
              <a:avLst/>
              <a:gdLst/>
              <a:ahLst/>
              <a:cxnLst/>
              <a:rect l="l" t="t" r="r" b="b"/>
              <a:pathLst>
                <a:path w="4715" h="6595" extrusionOk="0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7"/>
            <p:cNvSpPr/>
            <p:nvPr/>
          </p:nvSpPr>
          <p:spPr>
            <a:xfrm>
              <a:off x="7075950" y="1754175"/>
              <a:ext cx="29925" cy="99550"/>
            </a:xfrm>
            <a:custGeom>
              <a:avLst/>
              <a:gdLst/>
              <a:ahLst/>
              <a:cxnLst/>
              <a:rect l="l" t="t" r="r" b="b"/>
              <a:pathLst>
                <a:path w="1197" h="3982" extrusionOk="0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7"/>
            <p:cNvSpPr/>
            <p:nvPr/>
          </p:nvSpPr>
          <p:spPr>
            <a:xfrm>
              <a:off x="6625350" y="1729750"/>
              <a:ext cx="97700" cy="147175"/>
            </a:xfrm>
            <a:custGeom>
              <a:avLst/>
              <a:gdLst/>
              <a:ahLst/>
              <a:cxnLst/>
              <a:rect l="l" t="t" r="r" b="b"/>
              <a:pathLst>
                <a:path w="3908" h="5887" extrusionOk="0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7"/>
            <p:cNvSpPr/>
            <p:nvPr/>
          </p:nvSpPr>
          <p:spPr>
            <a:xfrm>
              <a:off x="6736475" y="1638175"/>
              <a:ext cx="279650" cy="330325"/>
            </a:xfrm>
            <a:custGeom>
              <a:avLst/>
              <a:gdLst/>
              <a:ahLst/>
              <a:cxnLst/>
              <a:rect l="l" t="t" r="r" b="b"/>
              <a:pathLst>
                <a:path w="11186" h="13213" extrusionOk="0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7"/>
            <p:cNvSpPr/>
            <p:nvPr/>
          </p:nvSpPr>
          <p:spPr>
            <a:xfrm>
              <a:off x="7029550" y="1613750"/>
              <a:ext cx="34200" cy="379800"/>
            </a:xfrm>
            <a:custGeom>
              <a:avLst/>
              <a:gdLst/>
              <a:ahLst/>
              <a:cxnLst/>
              <a:rect l="l" t="t" r="r" b="b"/>
              <a:pathLst>
                <a:path w="1368" h="15192" extrusionOk="0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" name="Google Shape;772;p47"/>
          <p:cNvGrpSpPr/>
          <p:nvPr/>
        </p:nvGrpSpPr>
        <p:grpSpPr>
          <a:xfrm>
            <a:off x="380913" y="2086154"/>
            <a:ext cx="303217" cy="325685"/>
            <a:chOff x="611175" y="2326900"/>
            <a:chExt cx="362700" cy="389575"/>
          </a:xfrm>
        </p:grpSpPr>
        <p:sp>
          <p:nvSpPr>
            <p:cNvPr id="773" name="Google Shape;773;p47"/>
            <p:cNvSpPr/>
            <p:nvPr/>
          </p:nvSpPr>
          <p:spPr>
            <a:xfrm>
              <a:off x="611175" y="2326900"/>
              <a:ext cx="362700" cy="389575"/>
            </a:xfrm>
            <a:custGeom>
              <a:avLst/>
              <a:gdLst/>
              <a:ahLst/>
              <a:cxnLst/>
              <a:rect l="l" t="t" r="r" b="b"/>
              <a:pathLst>
                <a:path w="14508" h="15583" extrusionOk="0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7"/>
            <p:cNvSpPr/>
            <p:nvPr/>
          </p:nvSpPr>
          <p:spPr>
            <a:xfrm>
              <a:off x="794950" y="2500900"/>
              <a:ext cx="24450" cy="23850"/>
            </a:xfrm>
            <a:custGeom>
              <a:avLst/>
              <a:gdLst/>
              <a:ahLst/>
              <a:cxnLst/>
              <a:rect l="l" t="t" r="r" b="b"/>
              <a:pathLst>
                <a:path w="978" h="954" extrusionOk="0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7"/>
            <p:cNvSpPr/>
            <p:nvPr/>
          </p:nvSpPr>
          <p:spPr>
            <a:xfrm>
              <a:off x="754650" y="2381250"/>
              <a:ext cx="75750" cy="14050"/>
            </a:xfrm>
            <a:custGeom>
              <a:avLst/>
              <a:gdLst/>
              <a:ahLst/>
              <a:cxnLst/>
              <a:rect l="l" t="t" r="r" b="b"/>
              <a:pathLst>
                <a:path w="3030" h="562" extrusionOk="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7"/>
            <p:cNvSpPr/>
            <p:nvPr/>
          </p:nvSpPr>
          <p:spPr>
            <a:xfrm>
              <a:off x="765025" y="2453900"/>
              <a:ext cx="31175" cy="31150"/>
            </a:xfrm>
            <a:custGeom>
              <a:avLst/>
              <a:gdLst/>
              <a:ahLst/>
              <a:cxnLst/>
              <a:rect l="l" t="t" r="r" b="b"/>
              <a:pathLst>
                <a:path w="1247" h="1246" extrusionOk="0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7" name="Google Shape;777;p47"/>
          <p:cNvSpPr/>
          <p:nvPr/>
        </p:nvSpPr>
        <p:spPr>
          <a:xfrm>
            <a:off x="936309" y="20892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47"/>
          <p:cNvSpPr/>
          <p:nvPr/>
        </p:nvSpPr>
        <p:spPr>
          <a:xfrm>
            <a:off x="1499857" y="20892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47"/>
          <p:cNvSpPr/>
          <p:nvPr/>
        </p:nvSpPr>
        <p:spPr>
          <a:xfrm>
            <a:off x="2063406" y="20892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0" name="Google Shape;780;p47"/>
          <p:cNvGrpSpPr/>
          <p:nvPr/>
        </p:nvGrpSpPr>
        <p:grpSpPr>
          <a:xfrm>
            <a:off x="2701378" y="2034092"/>
            <a:ext cx="170502" cy="425733"/>
            <a:chOff x="3386850" y="2264625"/>
            <a:chExt cx="203950" cy="509250"/>
          </a:xfrm>
        </p:grpSpPr>
        <p:sp>
          <p:nvSpPr>
            <p:cNvPr id="781" name="Google Shape;781;p47"/>
            <p:cNvSpPr/>
            <p:nvPr/>
          </p:nvSpPr>
          <p:spPr>
            <a:xfrm>
              <a:off x="3386850" y="2370850"/>
              <a:ext cx="203950" cy="403025"/>
            </a:xfrm>
            <a:custGeom>
              <a:avLst/>
              <a:gdLst/>
              <a:ahLst/>
              <a:cxnLst/>
              <a:rect l="l" t="t" r="r" b="b"/>
              <a:pathLst>
                <a:path w="8158" h="16121" extrusionOk="0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7"/>
            <p:cNvSpPr/>
            <p:nvPr/>
          </p:nvSpPr>
          <p:spPr>
            <a:xfrm>
              <a:off x="3446075" y="2264625"/>
              <a:ext cx="85500" cy="94050"/>
            </a:xfrm>
            <a:custGeom>
              <a:avLst/>
              <a:gdLst/>
              <a:ahLst/>
              <a:cxnLst/>
              <a:rect l="l" t="t" r="r" b="b"/>
              <a:pathLst>
                <a:path w="3420" h="3762" extrusionOk="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" name="Google Shape;783;p47"/>
          <p:cNvGrpSpPr/>
          <p:nvPr/>
        </p:nvGrpSpPr>
        <p:grpSpPr>
          <a:xfrm>
            <a:off x="3843751" y="2088202"/>
            <a:ext cx="139863" cy="317513"/>
            <a:chOff x="4753325" y="2329350"/>
            <a:chExt cx="167300" cy="379800"/>
          </a:xfrm>
        </p:grpSpPr>
        <p:sp>
          <p:nvSpPr>
            <p:cNvPr id="784" name="Google Shape;784;p47"/>
            <p:cNvSpPr/>
            <p:nvPr/>
          </p:nvSpPr>
          <p:spPr>
            <a:xfrm>
              <a:off x="4753325" y="2424600"/>
              <a:ext cx="167300" cy="284550"/>
            </a:xfrm>
            <a:custGeom>
              <a:avLst/>
              <a:gdLst/>
              <a:ahLst/>
              <a:cxnLst/>
              <a:rect l="l" t="t" r="r" b="b"/>
              <a:pathLst>
                <a:path w="6692" h="11382" extrusionOk="0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7"/>
            <p:cNvSpPr/>
            <p:nvPr/>
          </p:nvSpPr>
          <p:spPr>
            <a:xfrm>
              <a:off x="4798500" y="2329350"/>
              <a:ext cx="76950" cy="84275"/>
            </a:xfrm>
            <a:custGeom>
              <a:avLst/>
              <a:gdLst/>
              <a:ahLst/>
              <a:cxnLst/>
              <a:rect l="l" t="t" r="r" b="b"/>
              <a:pathLst>
                <a:path w="3078" h="3371" extrusionOk="0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" name="Google Shape;786;p47"/>
          <p:cNvGrpSpPr/>
          <p:nvPr/>
        </p:nvGrpSpPr>
        <p:grpSpPr>
          <a:xfrm>
            <a:off x="3277653" y="2036119"/>
            <a:ext cx="145004" cy="421657"/>
            <a:chOff x="4076175" y="2267050"/>
            <a:chExt cx="173450" cy="504375"/>
          </a:xfrm>
        </p:grpSpPr>
        <p:sp>
          <p:nvSpPr>
            <p:cNvPr id="787" name="Google Shape;787;p47"/>
            <p:cNvSpPr/>
            <p:nvPr/>
          </p:nvSpPr>
          <p:spPr>
            <a:xfrm>
              <a:off x="4122600" y="2267050"/>
              <a:ext cx="80600" cy="91625"/>
            </a:xfrm>
            <a:custGeom>
              <a:avLst/>
              <a:gdLst/>
              <a:ahLst/>
              <a:cxnLst/>
              <a:rect l="l" t="t" r="r" b="b"/>
              <a:pathLst>
                <a:path w="3224" h="3665" extrusionOk="0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7"/>
            <p:cNvSpPr/>
            <p:nvPr/>
          </p:nvSpPr>
          <p:spPr>
            <a:xfrm>
              <a:off x="4076175" y="2370250"/>
              <a:ext cx="173450" cy="401175"/>
            </a:xfrm>
            <a:custGeom>
              <a:avLst/>
              <a:gdLst/>
              <a:ahLst/>
              <a:cxnLst/>
              <a:rect l="l" t="t" r="r" b="b"/>
              <a:pathLst>
                <a:path w="6938" h="16047" extrusionOk="0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9" name="Google Shape;789;p47"/>
          <p:cNvSpPr/>
          <p:nvPr/>
        </p:nvSpPr>
        <p:spPr>
          <a:xfrm>
            <a:off x="4317599" y="2080607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0" name="Google Shape;790;p47"/>
          <p:cNvGrpSpPr/>
          <p:nvPr/>
        </p:nvGrpSpPr>
        <p:grpSpPr>
          <a:xfrm>
            <a:off x="4865134" y="2086655"/>
            <a:ext cx="351204" cy="324661"/>
            <a:chOff x="5975075" y="2327500"/>
            <a:chExt cx="420100" cy="388350"/>
          </a:xfrm>
        </p:grpSpPr>
        <p:sp>
          <p:nvSpPr>
            <p:cNvPr id="791" name="Google Shape;791;p47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7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" name="Google Shape;793;p47"/>
          <p:cNvGrpSpPr/>
          <p:nvPr/>
        </p:nvGrpSpPr>
        <p:grpSpPr>
          <a:xfrm>
            <a:off x="5496544" y="2076958"/>
            <a:ext cx="215437" cy="351204"/>
            <a:chOff x="6730350" y="2315900"/>
            <a:chExt cx="257700" cy="420100"/>
          </a:xfrm>
        </p:grpSpPr>
        <p:sp>
          <p:nvSpPr>
            <p:cNvPr id="794" name="Google Shape;794;p47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7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7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7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7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" name="Google Shape;799;p47"/>
          <p:cNvGrpSpPr/>
          <p:nvPr/>
        </p:nvGrpSpPr>
        <p:grpSpPr>
          <a:xfrm>
            <a:off x="477889" y="2613440"/>
            <a:ext cx="109265" cy="398166"/>
            <a:chOff x="727175" y="2957625"/>
            <a:chExt cx="130700" cy="476275"/>
          </a:xfrm>
        </p:grpSpPr>
        <p:sp>
          <p:nvSpPr>
            <p:cNvPr id="800" name="Google Shape;800;p47"/>
            <p:cNvSpPr/>
            <p:nvPr/>
          </p:nvSpPr>
          <p:spPr>
            <a:xfrm>
              <a:off x="727175" y="2957625"/>
              <a:ext cx="130700" cy="476275"/>
            </a:xfrm>
            <a:custGeom>
              <a:avLst/>
              <a:gdLst/>
              <a:ahLst/>
              <a:cxnLst/>
              <a:rect l="l" t="t" r="r" b="b"/>
              <a:pathLst>
                <a:path w="5228" h="19051" extrusionOk="0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7"/>
            <p:cNvSpPr/>
            <p:nvPr/>
          </p:nvSpPr>
          <p:spPr>
            <a:xfrm>
              <a:off x="751600" y="3090125"/>
              <a:ext cx="81850" cy="319350"/>
            </a:xfrm>
            <a:custGeom>
              <a:avLst/>
              <a:gdLst/>
              <a:ahLst/>
              <a:cxnLst/>
              <a:rect l="l" t="t" r="r" b="b"/>
              <a:pathLst>
                <a:path w="3274" h="12774" extrusionOk="0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2" name="Google Shape;802;p47"/>
          <p:cNvSpPr/>
          <p:nvPr/>
        </p:nvSpPr>
        <p:spPr>
          <a:xfrm>
            <a:off x="1492208" y="2597714"/>
            <a:ext cx="334860" cy="429808"/>
          </a:xfrm>
          <a:custGeom>
            <a:avLst/>
            <a:gdLst/>
            <a:ahLst/>
            <a:cxnLst/>
            <a:rect l="l" t="t" r="r" b="b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47"/>
          <p:cNvSpPr/>
          <p:nvPr/>
        </p:nvSpPr>
        <p:spPr>
          <a:xfrm>
            <a:off x="972049" y="2597714"/>
            <a:ext cx="248083" cy="429808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4" name="Google Shape;804;p47"/>
          <p:cNvGrpSpPr/>
          <p:nvPr/>
        </p:nvGrpSpPr>
        <p:grpSpPr>
          <a:xfrm>
            <a:off x="2029631" y="2626189"/>
            <a:ext cx="386943" cy="372647"/>
            <a:chOff x="2583325" y="2972875"/>
            <a:chExt cx="462850" cy="445750"/>
          </a:xfrm>
        </p:grpSpPr>
        <p:sp>
          <p:nvSpPr>
            <p:cNvPr id="805" name="Google Shape;805;p47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7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" name="Google Shape;807;p47"/>
          <p:cNvGrpSpPr/>
          <p:nvPr/>
        </p:nvGrpSpPr>
        <p:grpSpPr>
          <a:xfrm>
            <a:off x="2579886" y="2681846"/>
            <a:ext cx="413486" cy="261354"/>
            <a:chOff x="3241525" y="3039450"/>
            <a:chExt cx="494600" cy="312625"/>
          </a:xfrm>
        </p:grpSpPr>
        <p:sp>
          <p:nvSpPr>
            <p:cNvPr id="808" name="Google Shape;808;p47"/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7"/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0" name="Google Shape;810;p47"/>
          <p:cNvSpPr/>
          <p:nvPr/>
        </p:nvSpPr>
        <p:spPr>
          <a:xfrm>
            <a:off x="3736180" y="2634980"/>
            <a:ext cx="355300" cy="355279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1" name="Google Shape;811;p47"/>
          <p:cNvGrpSpPr/>
          <p:nvPr/>
        </p:nvGrpSpPr>
        <p:grpSpPr>
          <a:xfrm>
            <a:off x="4263318" y="2654279"/>
            <a:ext cx="427781" cy="316489"/>
            <a:chOff x="5255200" y="3006475"/>
            <a:chExt cx="511700" cy="378575"/>
          </a:xfrm>
        </p:grpSpPr>
        <p:sp>
          <p:nvSpPr>
            <p:cNvPr id="812" name="Google Shape;812;p47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7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" name="Google Shape;814;p47"/>
          <p:cNvGrpSpPr/>
          <p:nvPr/>
        </p:nvGrpSpPr>
        <p:grpSpPr>
          <a:xfrm>
            <a:off x="3177104" y="2635907"/>
            <a:ext cx="346104" cy="353231"/>
            <a:chOff x="3955900" y="2984500"/>
            <a:chExt cx="414000" cy="422525"/>
          </a:xfrm>
        </p:grpSpPr>
        <p:sp>
          <p:nvSpPr>
            <p:cNvPr id="815" name="Google Shape;815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8" name="Google Shape;818;p47"/>
          <p:cNvSpPr/>
          <p:nvPr/>
        </p:nvSpPr>
        <p:spPr>
          <a:xfrm>
            <a:off x="341117" y="3224048"/>
            <a:ext cx="386922" cy="304241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47"/>
          <p:cNvSpPr/>
          <p:nvPr/>
        </p:nvSpPr>
        <p:spPr>
          <a:xfrm>
            <a:off x="4906165" y="2618636"/>
            <a:ext cx="269526" cy="387967"/>
          </a:xfrm>
          <a:custGeom>
            <a:avLst/>
            <a:gdLst/>
            <a:ahLst/>
            <a:cxnLst/>
            <a:rect l="l" t="t" r="r" b="b"/>
            <a:pathLst>
              <a:path w="12896" h="18563" extrusionOk="0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0" name="Google Shape;820;p47"/>
          <p:cNvGrpSpPr/>
          <p:nvPr/>
        </p:nvGrpSpPr>
        <p:grpSpPr>
          <a:xfrm>
            <a:off x="5472049" y="2630787"/>
            <a:ext cx="264427" cy="375719"/>
            <a:chOff x="6701050" y="2978375"/>
            <a:chExt cx="316300" cy="449425"/>
          </a:xfrm>
        </p:grpSpPr>
        <p:sp>
          <p:nvSpPr>
            <p:cNvPr id="821" name="Google Shape;821;p47"/>
            <p:cNvSpPr/>
            <p:nvPr/>
          </p:nvSpPr>
          <p:spPr>
            <a:xfrm>
              <a:off x="6701050" y="2978375"/>
              <a:ext cx="316300" cy="78175"/>
            </a:xfrm>
            <a:custGeom>
              <a:avLst/>
              <a:gdLst/>
              <a:ahLst/>
              <a:cxnLst/>
              <a:rect l="l" t="t" r="r" b="b"/>
              <a:pathLst>
                <a:path w="12652" h="3127" extrusionOk="0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7"/>
            <p:cNvSpPr/>
            <p:nvPr/>
          </p:nvSpPr>
          <p:spPr>
            <a:xfrm>
              <a:off x="6713875" y="3068750"/>
              <a:ext cx="290650" cy="359050"/>
            </a:xfrm>
            <a:custGeom>
              <a:avLst/>
              <a:gdLst/>
              <a:ahLst/>
              <a:cxnLst/>
              <a:rect l="l" t="t" r="r" b="b"/>
              <a:pathLst>
                <a:path w="11626" h="14362" extrusionOk="0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" name="Google Shape;823;p47"/>
          <p:cNvGrpSpPr/>
          <p:nvPr/>
        </p:nvGrpSpPr>
        <p:grpSpPr>
          <a:xfrm>
            <a:off x="907677" y="3249448"/>
            <a:ext cx="376743" cy="253204"/>
            <a:chOff x="1241275" y="3718400"/>
            <a:chExt cx="450650" cy="302875"/>
          </a:xfrm>
        </p:grpSpPr>
        <p:sp>
          <p:nvSpPr>
            <p:cNvPr id="824" name="Google Shape;824;p47"/>
            <p:cNvSpPr/>
            <p:nvPr/>
          </p:nvSpPr>
          <p:spPr>
            <a:xfrm>
              <a:off x="1241275" y="3718400"/>
              <a:ext cx="450650" cy="302875"/>
            </a:xfrm>
            <a:custGeom>
              <a:avLst/>
              <a:gdLst/>
              <a:ahLst/>
              <a:cxnLst/>
              <a:rect l="l" t="t" r="r" b="b"/>
              <a:pathLst>
                <a:path w="18026" h="12115" extrusionOk="0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7"/>
            <p:cNvSpPr/>
            <p:nvPr/>
          </p:nvSpPr>
          <p:spPr>
            <a:xfrm>
              <a:off x="1293175" y="3895475"/>
              <a:ext cx="174050" cy="12225"/>
            </a:xfrm>
            <a:custGeom>
              <a:avLst/>
              <a:gdLst/>
              <a:ahLst/>
              <a:cxnLst/>
              <a:rect l="l" t="t" r="r" b="b"/>
              <a:pathLst>
                <a:path w="6962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7"/>
            <p:cNvSpPr/>
            <p:nvPr/>
          </p:nvSpPr>
          <p:spPr>
            <a:xfrm>
              <a:off x="1293175" y="3935775"/>
              <a:ext cx="122750" cy="12225"/>
            </a:xfrm>
            <a:custGeom>
              <a:avLst/>
              <a:gdLst/>
              <a:ahLst/>
              <a:cxnLst/>
              <a:rect l="l" t="t" r="r" b="b"/>
              <a:pathLst>
                <a:path w="4910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7"/>
            <p:cNvSpPr/>
            <p:nvPr/>
          </p:nvSpPr>
          <p:spPr>
            <a:xfrm>
              <a:off x="1570375" y="3901575"/>
              <a:ext cx="62300" cy="40325"/>
            </a:xfrm>
            <a:custGeom>
              <a:avLst/>
              <a:gdLst/>
              <a:ahLst/>
              <a:cxnLst/>
              <a:rect l="l" t="t" r="r" b="b"/>
              <a:pathLst>
                <a:path w="2492" h="1613" extrusionOk="0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47"/>
          <p:cNvGrpSpPr/>
          <p:nvPr/>
        </p:nvGrpSpPr>
        <p:grpSpPr>
          <a:xfrm>
            <a:off x="1476324" y="3230053"/>
            <a:ext cx="366502" cy="292496"/>
            <a:chOff x="1921475" y="3695200"/>
            <a:chExt cx="438400" cy="349875"/>
          </a:xfrm>
        </p:grpSpPr>
        <p:sp>
          <p:nvSpPr>
            <p:cNvPr id="829" name="Google Shape;829;p47"/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l" t="t" r="r" b="b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7"/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l" t="t" r="r" b="b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7"/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l" t="t" r="r" b="b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" name="Google Shape;832;p47"/>
          <p:cNvGrpSpPr/>
          <p:nvPr/>
        </p:nvGrpSpPr>
        <p:grpSpPr>
          <a:xfrm>
            <a:off x="2043425" y="3225455"/>
            <a:ext cx="359355" cy="301190"/>
            <a:chOff x="2599825" y="3689700"/>
            <a:chExt cx="429850" cy="360275"/>
          </a:xfrm>
        </p:grpSpPr>
        <p:sp>
          <p:nvSpPr>
            <p:cNvPr id="833" name="Google Shape;833;p47"/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l" t="t" r="r" b="b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7"/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l" t="t" r="r" b="b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" name="Google Shape;835;p47"/>
          <p:cNvGrpSpPr/>
          <p:nvPr/>
        </p:nvGrpSpPr>
        <p:grpSpPr>
          <a:xfrm>
            <a:off x="2624299" y="3194314"/>
            <a:ext cx="324661" cy="338956"/>
            <a:chOff x="3294650" y="3652450"/>
            <a:chExt cx="388350" cy="405450"/>
          </a:xfrm>
        </p:grpSpPr>
        <p:sp>
          <p:nvSpPr>
            <p:cNvPr id="836" name="Google Shape;836;p47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7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7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" name="Google Shape;839;p47"/>
          <p:cNvGrpSpPr/>
          <p:nvPr/>
        </p:nvGrpSpPr>
        <p:grpSpPr>
          <a:xfrm>
            <a:off x="3160781" y="3237200"/>
            <a:ext cx="378750" cy="277698"/>
            <a:chOff x="3936375" y="3703750"/>
            <a:chExt cx="453050" cy="332175"/>
          </a:xfrm>
        </p:grpSpPr>
        <p:sp>
          <p:nvSpPr>
            <p:cNvPr id="840" name="Google Shape;840;p47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7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7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7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7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" name="Google Shape;845;p47"/>
          <p:cNvGrpSpPr/>
          <p:nvPr/>
        </p:nvGrpSpPr>
        <p:grpSpPr>
          <a:xfrm>
            <a:off x="3724307" y="3237200"/>
            <a:ext cx="378750" cy="277698"/>
            <a:chOff x="4610450" y="3703750"/>
            <a:chExt cx="453050" cy="332175"/>
          </a:xfrm>
        </p:grpSpPr>
        <p:sp>
          <p:nvSpPr>
            <p:cNvPr id="846" name="Google Shape;846;p47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7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" name="Google Shape;848;p47"/>
          <p:cNvGrpSpPr/>
          <p:nvPr/>
        </p:nvGrpSpPr>
        <p:grpSpPr>
          <a:xfrm>
            <a:off x="4301106" y="3209132"/>
            <a:ext cx="352207" cy="333836"/>
            <a:chOff x="5300400" y="3670175"/>
            <a:chExt cx="421300" cy="399325"/>
          </a:xfrm>
        </p:grpSpPr>
        <p:sp>
          <p:nvSpPr>
            <p:cNvPr id="849" name="Google Shape;849;p47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7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7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7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7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4" name="Google Shape;854;p47"/>
          <p:cNvSpPr/>
          <p:nvPr/>
        </p:nvSpPr>
        <p:spPr>
          <a:xfrm>
            <a:off x="4844905" y="3180157"/>
            <a:ext cx="392042" cy="39202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5" name="Google Shape;855;p47"/>
          <p:cNvGrpSpPr/>
          <p:nvPr/>
        </p:nvGrpSpPr>
        <p:grpSpPr>
          <a:xfrm>
            <a:off x="5433259" y="3205035"/>
            <a:ext cx="342008" cy="342029"/>
            <a:chOff x="6654650" y="3665275"/>
            <a:chExt cx="409100" cy="409125"/>
          </a:xfrm>
        </p:grpSpPr>
        <p:sp>
          <p:nvSpPr>
            <p:cNvPr id="856" name="Google Shape;856;p47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7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" name="Google Shape;858;p47"/>
          <p:cNvGrpSpPr/>
          <p:nvPr/>
        </p:nvGrpSpPr>
        <p:grpSpPr>
          <a:xfrm>
            <a:off x="347223" y="3754266"/>
            <a:ext cx="370599" cy="370620"/>
            <a:chOff x="570875" y="4322250"/>
            <a:chExt cx="443300" cy="443325"/>
          </a:xfrm>
        </p:grpSpPr>
        <p:sp>
          <p:nvSpPr>
            <p:cNvPr id="859" name="Google Shape;859;p47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7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7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7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3" name="Google Shape;863;p47"/>
          <p:cNvSpPr/>
          <p:nvPr/>
        </p:nvSpPr>
        <p:spPr>
          <a:xfrm>
            <a:off x="895469" y="3826389"/>
            <a:ext cx="401238" cy="22666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4" name="Google Shape;864;p47"/>
          <p:cNvGrpSpPr/>
          <p:nvPr/>
        </p:nvGrpSpPr>
        <p:grpSpPr>
          <a:xfrm>
            <a:off x="1524812" y="3726720"/>
            <a:ext cx="269526" cy="425712"/>
            <a:chOff x="1979475" y="4289300"/>
            <a:chExt cx="322400" cy="509225"/>
          </a:xfrm>
        </p:grpSpPr>
        <p:sp>
          <p:nvSpPr>
            <p:cNvPr id="865" name="Google Shape;865;p47"/>
            <p:cNvSpPr/>
            <p:nvPr/>
          </p:nvSpPr>
          <p:spPr>
            <a:xfrm>
              <a:off x="2187075" y="4509100"/>
              <a:ext cx="114800" cy="114800"/>
            </a:xfrm>
            <a:custGeom>
              <a:avLst/>
              <a:gdLst/>
              <a:ahLst/>
              <a:cxnLst/>
              <a:rect l="l" t="t" r="r" b="b"/>
              <a:pathLst>
                <a:path w="4592" h="4592" extrusionOk="0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7"/>
            <p:cNvSpPr/>
            <p:nvPr/>
          </p:nvSpPr>
          <p:spPr>
            <a:xfrm>
              <a:off x="1979475" y="4542675"/>
              <a:ext cx="156925" cy="156950"/>
            </a:xfrm>
            <a:custGeom>
              <a:avLst/>
              <a:gdLst/>
              <a:ahLst/>
              <a:cxnLst/>
              <a:rect l="l" t="t" r="r" b="b"/>
              <a:pathLst>
                <a:path w="6277" h="6278" extrusionOk="0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7"/>
            <p:cNvSpPr/>
            <p:nvPr/>
          </p:nvSpPr>
          <p:spPr>
            <a:xfrm>
              <a:off x="2041125" y="4289300"/>
              <a:ext cx="240000" cy="509225"/>
            </a:xfrm>
            <a:custGeom>
              <a:avLst/>
              <a:gdLst/>
              <a:ahLst/>
              <a:cxnLst/>
              <a:rect l="l" t="t" r="r" b="b"/>
              <a:pathLst>
                <a:path w="9600" h="20369" extrusionOk="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" name="Google Shape;868;p47"/>
          <p:cNvGrpSpPr/>
          <p:nvPr/>
        </p:nvGrpSpPr>
        <p:grpSpPr>
          <a:xfrm>
            <a:off x="2064346" y="3732321"/>
            <a:ext cx="318014" cy="414510"/>
            <a:chOff x="2624850" y="4296000"/>
            <a:chExt cx="380400" cy="495825"/>
          </a:xfrm>
        </p:grpSpPr>
        <p:sp>
          <p:nvSpPr>
            <p:cNvPr id="869" name="Google Shape;869;p47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7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7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2" name="Google Shape;872;p47"/>
          <p:cNvSpPr/>
          <p:nvPr/>
        </p:nvSpPr>
        <p:spPr>
          <a:xfrm>
            <a:off x="3180303" y="3769727"/>
            <a:ext cx="339959" cy="33998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47"/>
          <p:cNvSpPr/>
          <p:nvPr/>
        </p:nvSpPr>
        <p:spPr>
          <a:xfrm>
            <a:off x="2616754" y="3791171"/>
            <a:ext cx="339959" cy="297093"/>
          </a:xfrm>
          <a:custGeom>
            <a:avLst/>
            <a:gdLst/>
            <a:ahLst/>
            <a:cxnLst/>
            <a:rect l="l" t="t" r="r" b="b"/>
            <a:pathLst>
              <a:path w="16266" h="14215" extrusionOk="0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47"/>
          <p:cNvSpPr/>
          <p:nvPr/>
        </p:nvSpPr>
        <p:spPr>
          <a:xfrm>
            <a:off x="3742304" y="3768201"/>
            <a:ext cx="343053" cy="343032"/>
          </a:xfrm>
          <a:custGeom>
            <a:avLst/>
            <a:gdLst/>
            <a:ahLst/>
            <a:cxnLst/>
            <a:rect l="l" t="t" r="r" b="b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5" name="Google Shape;875;p47"/>
          <p:cNvGrpSpPr/>
          <p:nvPr/>
        </p:nvGrpSpPr>
        <p:grpSpPr>
          <a:xfrm>
            <a:off x="4280686" y="3773160"/>
            <a:ext cx="393045" cy="332833"/>
            <a:chOff x="5275975" y="4344850"/>
            <a:chExt cx="470150" cy="398125"/>
          </a:xfrm>
        </p:grpSpPr>
        <p:sp>
          <p:nvSpPr>
            <p:cNvPr id="876" name="Google Shape;876;p47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7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7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l" t="t" r="r" b="b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9" name="Google Shape;879;p47"/>
          <p:cNvSpPr/>
          <p:nvPr/>
        </p:nvSpPr>
        <p:spPr>
          <a:xfrm>
            <a:off x="4864301" y="3763102"/>
            <a:ext cx="353252" cy="353231"/>
          </a:xfrm>
          <a:custGeom>
            <a:avLst/>
            <a:gdLst/>
            <a:ahLst/>
            <a:cxnLst/>
            <a:rect l="l" t="t" r="r" b="b"/>
            <a:pathLst>
              <a:path w="16902" h="16901" extrusionOk="0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0" name="Google Shape;880;p47"/>
          <p:cNvGrpSpPr/>
          <p:nvPr/>
        </p:nvGrpSpPr>
        <p:grpSpPr>
          <a:xfrm>
            <a:off x="5423038" y="3746115"/>
            <a:ext cx="362448" cy="386922"/>
            <a:chOff x="6642425" y="4312500"/>
            <a:chExt cx="433550" cy="462825"/>
          </a:xfrm>
        </p:grpSpPr>
        <p:sp>
          <p:nvSpPr>
            <p:cNvPr id="881" name="Google Shape;881;p47"/>
            <p:cNvSpPr/>
            <p:nvPr/>
          </p:nvSpPr>
          <p:spPr>
            <a:xfrm>
              <a:off x="6642425" y="4687375"/>
              <a:ext cx="433550" cy="39125"/>
            </a:xfrm>
            <a:custGeom>
              <a:avLst/>
              <a:gdLst/>
              <a:ahLst/>
              <a:cxnLst/>
              <a:rect l="l" t="t" r="r" b="b"/>
              <a:pathLst>
                <a:path w="17342" h="156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7"/>
            <p:cNvSpPr/>
            <p:nvPr/>
          </p:nvSpPr>
          <p:spPr>
            <a:xfrm>
              <a:off x="6642425" y="4736225"/>
              <a:ext cx="433550" cy="39100"/>
            </a:xfrm>
            <a:custGeom>
              <a:avLst/>
              <a:gdLst/>
              <a:ahLst/>
              <a:cxnLst/>
              <a:rect l="l" t="t" r="r" b="b"/>
              <a:pathLst>
                <a:path w="17342" h="1564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7"/>
            <p:cNvSpPr/>
            <p:nvPr/>
          </p:nvSpPr>
          <p:spPr>
            <a:xfrm>
              <a:off x="6684575" y="4312500"/>
              <a:ext cx="349875" cy="377350"/>
            </a:xfrm>
            <a:custGeom>
              <a:avLst/>
              <a:gdLst/>
              <a:ahLst/>
              <a:cxnLst/>
              <a:rect l="l" t="t" r="r" b="b"/>
              <a:pathLst>
                <a:path w="13995" h="15094" extrusionOk="0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4" name="Google Shape;884;p47"/>
          <p:cNvSpPr/>
          <p:nvPr/>
        </p:nvSpPr>
        <p:spPr>
          <a:xfrm>
            <a:off x="299775" y="4365943"/>
            <a:ext cx="465527" cy="274647"/>
          </a:xfrm>
          <a:custGeom>
            <a:avLst/>
            <a:gdLst/>
            <a:ahLst/>
            <a:cxnLst/>
            <a:rect l="l" t="t" r="r" b="b"/>
            <a:pathLst>
              <a:path w="22274" h="13141" extrusionOk="0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5" name="Google Shape;885;p47"/>
          <p:cNvGrpSpPr/>
          <p:nvPr/>
        </p:nvGrpSpPr>
        <p:grpSpPr>
          <a:xfrm>
            <a:off x="910227" y="4320364"/>
            <a:ext cx="371623" cy="365499"/>
            <a:chOff x="1244325" y="4999400"/>
            <a:chExt cx="444525" cy="437200"/>
          </a:xfrm>
        </p:grpSpPr>
        <p:sp>
          <p:nvSpPr>
            <p:cNvPr id="886" name="Google Shape;886;p47"/>
            <p:cNvSpPr/>
            <p:nvPr/>
          </p:nvSpPr>
          <p:spPr>
            <a:xfrm>
              <a:off x="1244325" y="5161200"/>
              <a:ext cx="374925" cy="222275"/>
            </a:xfrm>
            <a:custGeom>
              <a:avLst/>
              <a:gdLst/>
              <a:ahLst/>
              <a:cxnLst/>
              <a:rect l="l" t="t" r="r" b="b"/>
              <a:pathLst>
                <a:path w="14997" h="8891" extrusionOk="0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7"/>
            <p:cNvSpPr/>
            <p:nvPr/>
          </p:nvSpPr>
          <p:spPr>
            <a:xfrm>
              <a:off x="1244325" y="5397500"/>
              <a:ext cx="444525" cy="39100"/>
            </a:xfrm>
            <a:custGeom>
              <a:avLst/>
              <a:gdLst/>
              <a:ahLst/>
              <a:cxnLst/>
              <a:rect l="l" t="t" r="r" b="b"/>
              <a:pathLst>
                <a:path w="17781" h="1564" extrusionOk="0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7"/>
            <p:cNvSpPr/>
            <p:nvPr/>
          </p:nvSpPr>
          <p:spPr>
            <a:xfrm>
              <a:off x="1451925" y="4999400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7"/>
            <p:cNvSpPr/>
            <p:nvPr/>
          </p:nvSpPr>
          <p:spPr>
            <a:xfrm>
              <a:off x="1407975" y="4999400"/>
              <a:ext cx="31150" cy="129450"/>
            </a:xfrm>
            <a:custGeom>
              <a:avLst/>
              <a:gdLst/>
              <a:ahLst/>
              <a:cxnLst/>
              <a:rect l="l" t="t" r="r" b="b"/>
              <a:pathLst>
                <a:path w="1246" h="5178" extrusionOk="0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7"/>
            <p:cNvSpPr/>
            <p:nvPr/>
          </p:nvSpPr>
          <p:spPr>
            <a:xfrm>
              <a:off x="1495900" y="4999400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" name="Google Shape;891;p47"/>
          <p:cNvGrpSpPr/>
          <p:nvPr/>
        </p:nvGrpSpPr>
        <p:grpSpPr>
          <a:xfrm>
            <a:off x="1506943" y="4308618"/>
            <a:ext cx="305265" cy="388970"/>
            <a:chOff x="1958100" y="4985350"/>
            <a:chExt cx="365150" cy="465275"/>
          </a:xfrm>
        </p:grpSpPr>
        <p:sp>
          <p:nvSpPr>
            <p:cNvPr id="892" name="Google Shape;892;p47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7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7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" name="Google Shape;895;p47"/>
          <p:cNvGrpSpPr/>
          <p:nvPr/>
        </p:nvGrpSpPr>
        <p:grpSpPr>
          <a:xfrm>
            <a:off x="2048002" y="4323415"/>
            <a:ext cx="350200" cy="359877"/>
            <a:chOff x="2605300" y="5003050"/>
            <a:chExt cx="418900" cy="430475"/>
          </a:xfrm>
        </p:grpSpPr>
        <p:sp>
          <p:nvSpPr>
            <p:cNvPr id="896" name="Google Shape;896;p47"/>
            <p:cNvSpPr/>
            <p:nvPr/>
          </p:nvSpPr>
          <p:spPr>
            <a:xfrm>
              <a:off x="2820225" y="5222250"/>
              <a:ext cx="202750" cy="211275"/>
            </a:xfrm>
            <a:custGeom>
              <a:avLst/>
              <a:gdLst/>
              <a:ahLst/>
              <a:cxnLst/>
              <a:rect l="l" t="t" r="r" b="b"/>
              <a:pathLst>
                <a:path w="8110" h="8451" extrusionOk="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7"/>
            <p:cNvSpPr/>
            <p:nvPr/>
          </p:nvSpPr>
          <p:spPr>
            <a:xfrm>
              <a:off x="2606525" y="5003050"/>
              <a:ext cx="203975" cy="208225"/>
            </a:xfrm>
            <a:custGeom>
              <a:avLst/>
              <a:gdLst/>
              <a:ahLst/>
              <a:cxnLst/>
              <a:rect l="l" t="t" r="r" b="b"/>
              <a:pathLst>
                <a:path w="8159" h="8329" extrusionOk="0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7"/>
            <p:cNvSpPr/>
            <p:nvPr/>
          </p:nvSpPr>
          <p:spPr>
            <a:xfrm>
              <a:off x="2605300" y="5008550"/>
              <a:ext cx="418900" cy="418875"/>
            </a:xfrm>
            <a:custGeom>
              <a:avLst/>
              <a:gdLst/>
              <a:ahLst/>
              <a:cxnLst/>
              <a:rect l="l" t="t" r="r" b="b"/>
              <a:pathLst>
                <a:path w="16756" h="16755" extrusionOk="0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" name="Google Shape;899;p47"/>
          <p:cNvGrpSpPr/>
          <p:nvPr/>
        </p:nvGrpSpPr>
        <p:grpSpPr>
          <a:xfrm>
            <a:off x="2577336" y="4331086"/>
            <a:ext cx="418585" cy="344056"/>
            <a:chOff x="3238475" y="5012225"/>
            <a:chExt cx="500700" cy="411550"/>
          </a:xfrm>
        </p:grpSpPr>
        <p:sp>
          <p:nvSpPr>
            <p:cNvPr id="900" name="Google Shape;900;p47"/>
            <p:cNvSpPr/>
            <p:nvPr/>
          </p:nvSpPr>
          <p:spPr>
            <a:xfrm>
              <a:off x="3238475" y="5315050"/>
              <a:ext cx="500700" cy="108725"/>
            </a:xfrm>
            <a:custGeom>
              <a:avLst/>
              <a:gdLst/>
              <a:ahLst/>
              <a:cxnLst/>
              <a:rect l="l" t="t" r="r" b="b"/>
              <a:pathLst>
                <a:path w="20028" h="4349" extrusionOk="0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7"/>
            <p:cNvSpPr/>
            <p:nvPr/>
          </p:nvSpPr>
          <p:spPr>
            <a:xfrm>
              <a:off x="3282450" y="5160575"/>
              <a:ext cx="412750" cy="140475"/>
            </a:xfrm>
            <a:custGeom>
              <a:avLst/>
              <a:gdLst/>
              <a:ahLst/>
              <a:cxnLst/>
              <a:rect l="l" t="t" r="r" b="b"/>
              <a:pathLst>
                <a:path w="16510" h="5619" extrusionOk="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7"/>
            <p:cNvSpPr/>
            <p:nvPr/>
          </p:nvSpPr>
          <p:spPr>
            <a:xfrm>
              <a:off x="3473550" y="5012225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7"/>
            <p:cNvSpPr/>
            <p:nvPr/>
          </p:nvSpPr>
          <p:spPr>
            <a:xfrm>
              <a:off x="3429575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7"/>
            <p:cNvSpPr/>
            <p:nvPr/>
          </p:nvSpPr>
          <p:spPr>
            <a:xfrm>
              <a:off x="3516900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" name="Google Shape;905;p47"/>
          <p:cNvGrpSpPr/>
          <p:nvPr/>
        </p:nvGrpSpPr>
        <p:grpSpPr>
          <a:xfrm>
            <a:off x="3683970" y="4294322"/>
            <a:ext cx="459424" cy="417561"/>
            <a:chOff x="4562200" y="4968250"/>
            <a:chExt cx="549550" cy="499475"/>
          </a:xfrm>
        </p:grpSpPr>
        <p:sp>
          <p:nvSpPr>
            <p:cNvPr id="906" name="Google Shape;906;p47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7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7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7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7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" name="Google Shape;911;p47"/>
          <p:cNvGrpSpPr/>
          <p:nvPr/>
        </p:nvGrpSpPr>
        <p:grpSpPr>
          <a:xfrm>
            <a:off x="3190898" y="4317814"/>
            <a:ext cx="318516" cy="370076"/>
            <a:chOff x="3972400" y="4996350"/>
            <a:chExt cx="381000" cy="442675"/>
          </a:xfrm>
        </p:grpSpPr>
        <p:sp>
          <p:nvSpPr>
            <p:cNvPr id="912" name="Google Shape;912;p47"/>
            <p:cNvSpPr/>
            <p:nvPr/>
          </p:nvSpPr>
          <p:spPr>
            <a:xfrm>
              <a:off x="4157400" y="4996350"/>
              <a:ext cx="86725" cy="103200"/>
            </a:xfrm>
            <a:custGeom>
              <a:avLst/>
              <a:gdLst/>
              <a:ahLst/>
              <a:cxnLst/>
              <a:rect l="l" t="t" r="r" b="b"/>
              <a:pathLst>
                <a:path w="3469" h="4128" extrusionOk="0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7"/>
            <p:cNvSpPr/>
            <p:nvPr/>
          </p:nvSpPr>
          <p:spPr>
            <a:xfrm>
              <a:off x="3972400" y="5048250"/>
              <a:ext cx="381000" cy="390775"/>
            </a:xfrm>
            <a:custGeom>
              <a:avLst/>
              <a:gdLst/>
              <a:ahLst/>
              <a:cxnLst/>
              <a:rect l="l" t="t" r="r" b="b"/>
              <a:pathLst>
                <a:path w="15240" h="15631" extrusionOk="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" name="Google Shape;914;p47"/>
          <p:cNvGrpSpPr/>
          <p:nvPr/>
        </p:nvGrpSpPr>
        <p:grpSpPr>
          <a:xfrm>
            <a:off x="4251593" y="4286673"/>
            <a:ext cx="451252" cy="432860"/>
            <a:chOff x="5241175" y="4959100"/>
            <a:chExt cx="539775" cy="517775"/>
          </a:xfrm>
        </p:grpSpPr>
        <p:sp>
          <p:nvSpPr>
            <p:cNvPr id="915" name="Google Shape;915;p47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7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7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7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7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7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1" name="Google Shape;921;p47"/>
          <p:cNvSpPr/>
          <p:nvPr/>
        </p:nvSpPr>
        <p:spPr>
          <a:xfrm>
            <a:off x="4842355" y="4393512"/>
            <a:ext cx="397142" cy="219513"/>
          </a:xfrm>
          <a:custGeom>
            <a:avLst/>
            <a:gdLst/>
            <a:ahLst/>
            <a:cxnLst/>
            <a:rect l="l" t="t" r="r" b="b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2" name="Google Shape;922;p47"/>
          <p:cNvGrpSpPr/>
          <p:nvPr/>
        </p:nvGrpSpPr>
        <p:grpSpPr>
          <a:xfrm>
            <a:off x="5458777" y="4350982"/>
            <a:ext cx="289444" cy="332832"/>
            <a:chOff x="6685175" y="5036025"/>
            <a:chExt cx="346225" cy="398125"/>
          </a:xfrm>
        </p:grpSpPr>
        <p:sp>
          <p:nvSpPr>
            <p:cNvPr id="923" name="Google Shape;923;p47"/>
            <p:cNvSpPr/>
            <p:nvPr/>
          </p:nvSpPr>
          <p:spPr>
            <a:xfrm>
              <a:off x="6743800" y="5036025"/>
              <a:ext cx="105650" cy="147775"/>
            </a:xfrm>
            <a:custGeom>
              <a:avLst/>
              <a:gdLst/>
              <a:ahLst/>
              <a:cxnLst/>
              <a:rect l="l" t="t" r="r" b="b"/>
              <a:pathLst>
                <a:path w="4226" h="5911" extrusionOk="0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7"/>
            <p:cNvSpPr/>
            <p:nvPr/>
          </p:nvSpPr>
          <p:spPr>
            <a:xfrm>
              <a:off x="6685175" y="5152025"/>
              <a:ext cx="84275" cy="117275"/>
            </a:xfrm>
            <a:custGeom>
              <a:avLst/>
              <a:gdLst/>
              <a:ahLst/>
              <a:cxnLst/>
              <a:rect l="l" t="t" r="r" b="b"/>
              <a:pathLst>
                <a:path w="3371" h="4691" extrusionOk="0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7"/>
            <p:cNvSpPr/>
            <p:nvPr/>
          </p:nvSpPr>
          <p:spPr>
            <a:xfrm>
              <a:off x="6871400" y="5038475"/>
              <a:ext cx="105650" cy="145325"/>
            </a:xfrm>
            <a:custGeom>
              <a:avLst/>
              <a:gdLst/>
              <a:ahLst/>
              <a:cxnLst/>
              <a:rect l="l" t="t" r="r" b="b"/>
              <a:pathLst>
                <a:path w="4226" h="5813" extrusionOk="0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7"/>
            <p:cNvSpPr/>
            <p:nvPr/>
          </p:nvSpPr>
          <p:spPr>
            <a:xfrm>
              <a:off x="6944050" y="5155700"/>
              <a:ext cx="87350" cy="116025"/>
            </a:xfrm>
            <a:custGeom>
              <a:avLst/>
              <a:gdLst/>
              <a:ahLst/>
              <a:cxnLst/>
              <a:rect l="l" t="t" r="r" b="b"/>
              <a:pathLst>
                <a:path w="3494" h="4641" extrusionOk="0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7"/>
            <p:cNvSpPr/>
            <p:nvPr/>
          </p:nvSpPr>
          <p:spPr>
            <a:xfrm>
              <a:off x="6727300" y="5185625"/>
              <a:ext cx="263800" cy="248525"/>
            </a:xfrm>
            <a:custGeom>
              <a:avLst/>
              <a:gdLst/>
              <a:ahLst/>
              <a:cxnLst/>
              <a:rect l="l" t="t" r="r" b="b"/>
              <a:pathLst>
                <a:path w="10552" h="9941" extrusionOk="0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" name="Google Shape;928;p47"/>
          <p:cNvGrpSpPr/>
          <p:nvPr/>
        </p:nvGrpSpPr>
        <p:grpSpPr>
          <a:xfrm>
            <a:off x="6359618" y="1875199"/>
            <a:ext cx="432570" cy="421334"/>
            <a:chOff x="5926225" y="921350"/>
            <a:chExt cx="517800" cy="504350"/>
          </a:xfrm>
        </p:grpSpPr>
        <p:sp>
          <p:nvSpPr>
            <p:cNvPr id="929" name="Google Shape;929;p47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930" name="Google Shape;930;p47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931" name="Google Shape;931;p47"/>
          <p:cNvSpPr/>
          <p:nvPr/>
        </p:nvSpPr>
        <p:spPr>
          <a:xfrm>
            <a:off x="6553538" y="211125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2" name="Google Shape;932;p47"/>
          <p:cNvGrpSpPr/>
          <p:nvPr/>
        </p:nvGrpSpPr>
        <p:grpSpPr>
          <a:xfrm>
            <a:off x="7244605" y="1854579"/>
            <a:ext cx="432570" cy="421334"/>
            <a:chOff x="5926225" y="921350"/>
            <a:chExt cx="517800" cy="504350"/>
          </a:xfrm>
        </p:grpSpPr>
        <p:sp>
          <p:nvSpPr>
            <p:cNvPr id="933" name="Google Shape;933;p47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7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5" name="Google Shape;935;p47"/>
          <p:cNvSpPr/>
          <p:nvPr/>
        </p:nvSpPr>
        <p:spPr>
          <a:xfrm>
            <a:off x="7438526" y="209063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6" name="Google Shape;936;p47"/>
          <p:cNvGrpSpPr/>
          <p:nvPr/>
        </p:nvGrpSpPr>
        <p:grpSpPr>
          <a:xfrm>
            <a:off x="6359885" y="2603621"/>
            <a:ext cx="1075937" cy="1047989"/>
            <a:chOff x="5926225" y="921350"/>
            <a:chExt cx="517800" cy="504350"/>
          </a:xfrm>
        </p:grpSpPr>
        <p:sp>
          <p:nvSpPr>
            <p:cNvPr id="937" name="Google Shape;937;p47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 w="28575" cap="flat" cmpd="sng">
              <a:solidFill>
                <a:srgbClr val="0000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7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 w="28575" cap="flat" cmpd="sng">
              <a:solidFill>
                <a:srgbClr val="0000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9" name="Google Shape;939;p47"/>
          <p:cNvSpPr/>
          <p:nvPr/>
        </p:nvSpPr>
        <p:spPr>
          <a:xfrm>
            <a:off x="6842198" y="3190718"/>
            <a:ext cx="997288" cy="56337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47"/>
          <p:cNvSpPr txBox="1"/>
          <p:nvPr/>
        </p:nvSpPr>
        <p:spPr>
          <a:xfrm>
            <a:off x="6248575" y="309675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SlidesCarnival icons are editable shapes</a:t>
            </a: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. 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This means that you can: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Lato"/>
              <a:buChar char="●"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Resize them without losing quality.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Lato"/>
              <a:buChar char="●"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Change fill color and opacity.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Lato"/>
              <a:buChar char="●"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Change line color, width and style.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Isn’t that nice? :)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Examples: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6" name="Google Shape;946;p48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947" name="Google Shape;947;p48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48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48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48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48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48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3" name="Google Shape;953;p48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954" name="Google Shape;954;p48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48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48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48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8" name="Google Shape;958;p48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959" name="Google Shape;959;p48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48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48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2" name="Google Shape;962;p48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963" name="Google Shape;963;p48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48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5" name="Google Shape;965;p48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6" name="Google Shape;966;p48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p48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8" name="Google Shape;968;p48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969" name="Google Shape;969;p48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0" name="Google Shape;970;p48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48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2" name="Google Shape;972;p48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973" name="Google Shape;973;p48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48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48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48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7" name="Google Shape;977;p48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978" name="Google Shape;978;p48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p48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p48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48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2" name="Google Shape;982;p48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3" name="Google Shape;983;p48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984" name="Google Shape;984;p48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48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p48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48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48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48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0" name="Google Shape;990;p48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991" name="Google Shape;991;p48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48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3" name="Google Shape;993;p48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994" name="Google Shape;994;p48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5" name="Google Shape;995;p48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p48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7" name="Google Shape;997;p48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998" name="Google Shape;998;p48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48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p48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p48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48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48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4" name="Google Shape;1004;p48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1005" name="Google Shape;1005;p48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Google Shape;1006;p48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p48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p48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p48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0" name="Google Shape;1010;p48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1011" name="Google Shape;1011;p48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p48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48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4" name="Google Shape;1014;p48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1015" name="Google Shape;1015;p48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016" name="Google Shape;1016;p48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7" name="Google Shape;1017;p48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8" name="Google Shape;1018;p48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9" name="Google Shape;1019;p48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0" name="Google Shape;1020;p48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1" name="Google Shape;1021;p48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2" name="Google Shape;1022;p48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3" name="Google Shape;1023;p48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4" name="Google Shape;1024;p48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5" name="Google Shape;1025;p48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26" name="Google Shape;1026;p48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7" name="Google Shape;1027;p48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8" name="Google Shape;1028;p48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9" name="Google Shape;1029;p48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0" name="Google Shape;1030;p48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1" name="Google Shape;1031;p48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2" name="Google Shape;1032;p48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1033" name="Google Shape;1033;p48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4" name="Google Shape;1034;p48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5" name="Google Shape;1035;p48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6" name="Google Shape;1036;p48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7" name="Google Shape;1037;p48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1038" name="Google Shape;1038;p48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9" name="Google Shape;1039;p48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0" name="Google Shape;1040;p48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1" name="Google Shape;1041;p48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2" name="Google Shape;1042;p48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3" name="Google Shape;1043;p48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1044" name="Google Shape;1044;p48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5" name="Google Shape;1045;p48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6" name="Google Shape;1046;p48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7" name="Google Shape;1047;p48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8" name="Google Shape;1048;p48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48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0" name="Google Shape;1050;p48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1051" name="Google Shape;1051;p48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48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48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48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5" name="Google Shape;1055;p48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1056" name="Google Shape;1056;p48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p48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48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48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0" name="Google Shape;1060;p48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1061" name="Google Shape;1061;p48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48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48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48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48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66" name="Google Shape;1066;p48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067" name="Google Shape;1067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8" name="Google Shape;1068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9" name="Google Shape;1069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0" name="Google Shape;1070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1" name="Google Shape;1071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2" name="Google Shape;1072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3" name="Google Shape;1073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4" name="Google Shape;1074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5" name="Google Shape;1075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6" name="Google Shape;1076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77" name="Google Shape;1077;p48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1078" name="Google Shape;1078;p48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48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48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81" name="Google Shape;1081;p48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082" name="Google Shape;1082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3" name="Google Shape;1083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4" name="Google Shape;1084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5" name="Google Shape;1085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6" name="Google Shape;1086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7" name="Google Shape;1087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8" name="Google Shape;1088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9" name="Google Shape;1089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0" name="Google Shape;1090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1" name="Google Shape;1091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92" name="Google Shape;1092;p48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1093" name="Google Shape;1093;p48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48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48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48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97" name="Google Shape;1097;p48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098" name="Google Shape;1098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9" name="Google Shape;1099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0" name="Google Shape;1100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1" name="Google Shape;1101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2" name="Google Shape;1102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3" name="Google Shape;1103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4" name="Google Shape;1104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5" name="Google Shape;1105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6" name="Google Shape;1106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7" name="Google Shape;1107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08" name="Google Shape;1108;p48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1109" name="Google Shape;1109;p48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48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48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48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48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48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48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6" name="Google Shape;1116;p48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1117" name="Google Shape;1117;p48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48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48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48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1" name="Google Shape;1121;p48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1122" name="Google Shape;1122;p48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48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48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48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6" name="Google Shape;1126;p48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1127" name="Google Shape;1127;p48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48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48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48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48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2" name="Google Shape;1132;p48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1133" name="Google Shape;1133;p48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48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48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48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48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48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9" name="Google Shape;1139;p48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1140" name="Google Shape;1140;p48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1" name="Google Shape;1141;p48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2" name="Google Shape;1142;p48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3" name="Google Shape;1143;p48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1144" name="Google Shape;1144;p48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5" name="Google Shape;1145;p48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6" name="Google Shape;1146;p48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p48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8" name="Google Shape;1148;p48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9" name="Google Shape;1149;p48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1150" name="Google Shape;1150;p48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1" name="Google Shape;1151;p48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2" name="Google Shape;1152;p48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3" name="Google Shape;1153;p48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48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p48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6" name="Google Shape;1156;p48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1157" name="Google Shape;1157;p48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8" name="Google Shape;1158;p48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48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0" name="Google Shape;1160;p48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1161" name="Google Shape;1161;p48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2" name="Google Shape;1162;p48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3" name="Google Shape;1163;p48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4" name="Google Shape;1164;p48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5" name="Google Shape;1165;p48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1166" name="Google Shape;1166;p48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7" name="Google Shape;1167;p48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8" name="Google Shape;1168;p48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9" name="Google Shape;1169;p48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0" name="Google Shape;1170;p48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1" name="Google Shape;1171;p48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2" name="Google Shape;1172;p48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1173" name="Google Shape;1173;p48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4" name="Google Shape;1174;p48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5" name="Google Shape;1175;p48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6" name="Google Shape;1176;p48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7" name="Google Shape;1177;p48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8" name="Google Shape;1178;p48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9" name="Google Shape;1179;p48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0" name="Google Shape;1180;p48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1181" name="Google Shape;1181;p48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2" name="Google Shape;1182;p48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3" name="Google Shape;1183;p48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4" name="Google Shape;1184;p48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5" name="Google Shape;1185;p48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1186" name="Google Shape;1186;p48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7" name="Google Shape;1187;p48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48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9" name="Google Shape;1189;p48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1190" name="Google Shape;1190;p48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1" name="Google Shape;1191;p48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2" name="Google Shape;1192;p48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3" name="Google Shape;1193;p48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1194" name="Google Shape;1194;p48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5" name="Google Shape;1195;p48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6" name="Google Shape;1196;p48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7" name="Google Shape;1197;p48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8" name="Google Shape;1198;p48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1199" name="Google Shape;1199;p48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0" name="Google Shape;1200;p48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1" name="Google Shape;1201;p48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2" name="Google Shape;1202;p48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3" name="Google Shape;1203;p48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1204" name="Google Shape;1204;p48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5" name="Google Shape;1205;p48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48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7" name="Google Shape;1207;p48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8" name="Google Shape;1208;p48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9" name="Google Shape;1209;p48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1210" name="Google Shape;1210;p48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p48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48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3" name="Google Shape;1213;p48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4" name="Google Shape;1214;p48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48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6" name="Google Shape;1216;p48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1217" name="Google Shape;1217;p48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48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48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0" name="Google Shape;1220;p48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48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2" name="Google Shape;1222;p48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3" name="Google Shape;1223;p48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4" name="Google Shape;1224;p48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225" name="Google Shape;1225;p48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6" name="Google Shape;1226;p48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48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48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48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Google Shape;1230;p48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48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2" name="Google Shape;1232;p48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3" name="Google Shape;1233;p48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p48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48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48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7" name="Google Shape;1237;p48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238" name="Google Shape;1238;p48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48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48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1" name="Google Shape;1241;p48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2" name="Google Shape;1242;p48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243" name="Google Shape;1243;p48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48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5" name="Google Shape;1245;p48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6" name="Google Shape;1246;p48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247" name="Google Shape;1247;p48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48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9" name="Google Shape;1249;p48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Google Shape;1250;p48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48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48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3" name="Google Shape;1253;p48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254" name="Google Shape;1254;p48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48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6" name="Google Shape;1256;p48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7" name="Google Shape;1257;p48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48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48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48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1" name="Google Shape;1261;p48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2" name="Google Shape;1262;p48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263" name="Google Shape;1263;p48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48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48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Google Shape;1266;p48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7" name="Google Shape;1267;p48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8" name="Google Shape;1268;p48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9" name="Google Shape;1269;p48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0" name="Google Shape;1270;p48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1" name="Google Shape;1271;p48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2" name="Google Shape;1272;p48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3" name="Google Shape;1273;p48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4" name="Google Shape;1274;p48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5" name="Google Shape;1275;p48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1276" name="Google Shape;1276;p48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7" name="Google Shape;1277;p48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8" name="Google Shape;1278;p48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9" name="Google Shape;1279;p48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0" name="Google Shape;1280;p48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1" name="Google Shape;1281;p48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p48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4" name="Google Shape;1284;p48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5" name="Google Shape;1285;p48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48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48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8" name="Google Shape;1288;p48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1289" name="Google Shape;1289;p48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48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48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48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48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48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48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p48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1297;p48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48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48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48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1" name="Google Shape;1301;p48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1302" name="Google Shape;1302;p48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48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p48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48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48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7" name="Google Shape;1307;p48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8" name="Google Shape;1308;p48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1309" name="Google Shape;1309;p48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1310;p48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1311;p48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1312;p48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3" name="Google Shape;1313;p48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1314;p48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1315;p48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p48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7" name="Google Shape;1317;p48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8" name="Google Shape;1318;p48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9" name="Google Shape;1319;p48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0" name="Google Shape;1320;p48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1" name="Google Shape;1321;p48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2" name="Google Shape;1322;p48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3" name="Google Shape;1323;p48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4" name="Google Shape;1324;p48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1325" name="Google Shape;1325;p48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326" name="Google Shape;1326;p48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7" name="Google Shape;1327;p48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8" name="Google Shape;1328;p48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29" name="Google Shape;1329;p48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330" name="Google Shape;1330;p48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1" name="Google Shape;1331;p48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2" name="Google Shape;1332;p48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3" name="Google Shape;1333;p48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334" name="Google Shape;1334;p48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5" name="Google Shape;1335;p48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6" name="Google Shape;1336;p48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7" name="Google Shape;1337;p48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338" name="Google Shape;1338;p48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9" name="Google Shape;1339;p48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0" name="Google Shape;1340;p48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41" name="Google Shape;1341;p48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1342" name="Google Shape;1342;p48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3" name="Google Shape;1343;p48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1344;p48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5" name="Google Shape;1345;p48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6" name="Google Shape;1346;p48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7" name="Google Shape;1347;p48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8" name="Google Shape;1348;p48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9" name="Google Shape;1349;p48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50" name="Google Shape;1350;p48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1351" name="Google Shape;1351;p48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2" name="Google Shape;1352;p48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3" name="Google Shape;1353;p48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4" name="Google Shape;1354;p48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5" name="Google Shape;1355;p48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6" name="Google Shape;1356;p48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Google Shape;1357;p48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8" name="Google Shape;1358;p48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9" name="Google Shape;1359;p48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1360;p48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1" name="Google Shape;1361;p48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2" name="Google Shape;1362;p48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1363;p48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4" name="Google Shape;1364;p48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5" name="Google Shape;1365;p48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1366;p48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7" name="Google Shape;1367;p48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8" name="Google Shape;1368;p48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9" name="Google Shape;1369;p48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0" name="Google Shape;1370;p48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1" name="Google Shape;1371;p48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2" name="Google Shape;1372;p48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3" name="Google Shape;1373;p48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4" name="Google Shape;1374;p48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5" name="Google Shape;1375;p48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1376" name="Google Shape;1376;p48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377" name="Google Shape;1377;p4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8" name="Google Shape;1378;p4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79" name="Google Shape;1379;p48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380" name="Google Shape;1380;p4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1" name="Google Shape;1381;p4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82" name="Google Shape;1382;p48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383" name="Google Shape;1383;p4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4" name="Google Shape;1384;p4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385" name="Google Shape;1385;p48"/>
          <p:cNvSpPr txBox="1">
            <a:spLocks noGrp="1"/>
          </p:cNvSpPr>
          <p:nvPr>
            <p:ph type="title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386" name="Google Shape;1386;p4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54</a:t>
            </a:fld>
            <a:endParaRPr/>
          </a:p>
        </p:txBody>
      </p:sp>
      <p:grpSp>
        <p:nvGrpSpPr>
          <p:cNvPr id="1387" name="Google Shape;1387;p48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1388" name="Google Shape;1388;p48"/>
            <p:cNvSpPr/>
            <p:nvPr/>
          </p:nvSpPr>
          <p:spPr>
            <a:xfrm>
              <a:off x="1442627" y="57109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p48"/>
            <p:cNvSpPr/>
            <p:nvPr/>
          </p:nvSpPr>
          <p:spPr>
            <a:xfrm>
              <a:off x="1442627" y="61161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1573731" y="61524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" name="Google Shape;1396;p49"/>
          <p:cNvSpPr txBox="1"/>
          <p:nvPr/>
        </p:nvSpPr>
        <p:spPr>
          <a:xfrm>
            <a:off x="808100" y="628550"/>
            <a:ext cx="7821000" cy="10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Now you can use any emoji as an icon!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And of course it resizes without losing quality and you can change the color.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How? Follow Google instructions </a:t>
            </a:r>
            <a:r>
              <a:rPr lang="en" sz="18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https://twitter.com/googledocs/status/730087240156643328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97" name="Google Shape;1397;p49"/>
          <p:cNvSpPr txBox="1"/>
          <p:nvPr/>
        </p:nvSpPr>
        <p:spPr>
          <a:xfrm>
            <a:off x="808100" y="2568854"/>
            <a:ext cx="7608300" cy="14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✋👆👉👍👤👦👧👨👩👪💃🏃💑❤😂😉😋😒😭👶😸🐟🍒🍔💣📌📖🔨🎃🎈🎨🏈🏰🌏🔌🔑</a:t>
            </a:r>
            <a:r>
              <a:rPr lang="en" sz="2600">
                <a:solidFill>
                  <a:schemeClr val="lt1"/>
                </a:solidFill>
                <a:highlight>
                  <a:schemeClr val="accent1"/>
                </a:highlight>
                <a:latin typeface="Lato"/>
                <a:ea typeface="Lato"/>
                <a:cs typeface="Lato"/>
                <a:sym typeface="Lato"/>
              </a:rPr>
              <a:t> and many more...</a:t>
            </a:r>
            <a:endParaRPr sz="2600">
              <a:solidFill>
                <a:schemeClr val="lt1"/>
              </a:solidFill>
              <a:highlight>
                <a:schemeClr val="accent1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98" name="Google Shape;1398;p49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55</a:t>
            </a:fld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3" name="Google Shape;1403;p5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4" name="Google Shape;1404;p50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405" name="Google Shape;1405;p50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406" name="Google Shape;1406;p50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407" name="Google Shape;1407;p50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408" name="Google Shape;1408;p50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409" name="Google Shape;1409;p50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410" name="Google Shape;1410;p50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411" name="Google Shape;1411;p50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412" name="Google Shape;1412;p50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413" name="Google Shape;1413;p50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414" name="Google Shape;1414;p50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415" name="Google Shape;1415;p50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416" name="Google Shape;1416;p50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417" name="Google Shape;1417;p50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>
            <a:spLocks noGrp="1"/>
          </p:cNvSpPr>
          <p:nvPr>
            <p:ph type="body" idx="1"/>
          </p:nvPr>
        </p:nvSpPr>
        <p:spPr>
          <a:xfrm>
            <a:off x="4472609" y="886831"/>
            <a:ext cx="4114801" cy="12202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US" b="1" dirty="0">
                <a:solidFill>
                  <a:schemeClr val="accent4">
                    <a:lumMod val="75000"/>
                  </a:schemeClr>
                </a:solidFill>
              </a:rPr>
              <a:t>Desafío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Valores </a:t>
            </a:r>
            <a:r>
              <a:rPr lang="es-ES" dirty="0">
                <a:solidFill>
                  <a:srgbClr val="D59109"/>
                </a:solidFill>
              </a:rPr>
              <a:t>atípicos</a:t>
            </a:r>
            <a:r>
              <a:rPr lang="es-ES" dirty="0"/>
              <a:t> que alteraban la interpretación de los datos.</a:t>
            </a:r>
          </a:p>
        </p:txBody>
      </p:sp>
      <p:sp>
        <p:nvSpPr>
          <p:cNvPr id="146" name="Google Shape;146;p19"/>
          <p:cNvSpPr txBox="1">
            <a:spLocks noGrp="1"/>
          </p:cNvSpPr>
          <p:nvPr>
            <p:ph type="body" idx="2"/>
          </p:nvPr>
        </p:nvSpPr>
        <p:spPr>
          <a:xfrm>
            <a:off x="4472609" y="2061595"/>
            <a:ext cx="4114801" cy="14004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US" b="1" dirty="0">
                <a:solidFill>
                  <a:schemeClr val="accent4">
                    <a:lumMod val="75000"/>
                  </a:schemeClr>
                </a:solidFill>
              </a:rPr>
              <a:t>Resoluciones</a:t>
            </a:r>
            <a:endParaRPr b="1" dirty="0">
              <a:solidFill>
                <a:schemeClr val="accent4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dirty="0"/>
              <a:t>Definición de función para </a:t>
            </a:r>
            <a:r>
              <a:rPr lang="en" dirty="0">
                <a:solidFill>
                  <a:srgbClr val="D59109"/>
                </a:solidFill>
              </a:rPr>
              <a:t>filtrado </a:t>
            </a:r>
            <a:r>
              <a:rPr lang="en" dirty="0"/>
              <a:t>de cada variable por distrito, utilizando parámetro k = 2.5.</a:t>
            </a:r>
          </a:p>
        </p:txBody>
      </p:sp>
      <p:sp>
        <p:nvSpPr>
          <p:cNvPr id="4" name="Google Shape;102;p14">
            <a:extLst>
              <a:ext uri="{FF2B5EF4-FFF2-40B4-BE49-F238E27FC236}">
                <a16:creationId xmlns:a16="http://schemas.microsoft.com/office/drawing/2014/main" id="{5921B42D-3D9D-BD5C-8FF9-4190E128310A}"/>
              </a:ext>
            </a:extLst>
          </p:cNvPr>
          <p:cNvSpPr txBox="1">
            <a:spLocks/>
          </p:cNvSpPr>
          <p:nvPr/>
        </p:nvSpPr>
        <p:spPr>
          <a:xfrm>
            <a:off x="291548" y="77997"/>
            <a:ext cx="8646468" cy="88128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s-ES" sz="4400" dirty="0">
                <a:solidFill>
                  <a:srgbClr val="F7B737"/>
                </a:solidFill>
                <a:latin typeface="Menlo"/>
              </a:rPr>
              <a:t>2. </a:t>
            </a:r>
            <a:r>
              <a:rPr lang="es-ES" sz="4000" dirty="0">
                <a:latin typeface="Menlo"/>
              </a:rPr>
              <a:t>Depuración avanzada de </a:t>
            </a:r>
            <a:r>
              <a:rPr lang="es-ES" sz="4000" dirty="0" err="1">
                <a:latin typeface="Menlo"/>
              </a:rPr>
              <a:t>Outliers</a:t>
            </a:r>
            <a:endParaRPr lang="es-ES" sz="4000" dirty="0">
              <a:latin typeface="Menlo"/>
            </a:endParaRPr>
          </a:p>
        </p:txBody>
      </p:sp>
      <p:sp>
        <p:nvSpPr>
          <p:cNvPr id="2" name="Google Shape;106;p14">
            <a:extLst>
              <a:ext uri="{FF2B5EF4-FFF2-40B4-BE49-F238E27FC236}">
                <a16:creationId xmlns:a16="http://schemas.microsoft.com/office/drawing/2014/main" id="{7B14C904-1B45-AF65-514A-1692D345D300}"/>
              </a:ext>
            </a:extLst>
          </p:cNvPr>
          <p:cNvSpPr txBox="1">
            <a:spLocks/>
          </p:cNvSpPr>
          <p:nvPr/>
        </p:nvSpPr>
        <p:spPr>
          <a:xfrm>
            <a:off x="187010" y="4760336"/>
            <a:ext cx="230332" cy="27384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defPPr>
              <a:defRPr lang="es-E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z="1100" smtClean="0">
                <a:solidFill>
                  <a:schemeClr val="tx1"/>
                </a:solidFill>
                <a:latin typeface="Consolas" panose="020B0609020204030204" pitchFamily="49" charset="0"/>
              </a:rPr>
              <a:pPr/>
              <a:t>6</a:t>
            </a:fld>
            <a:endParaRPr lang="en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BAF76EA-ED4F-D137-FF75-CF5B05060C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922" y="959277"/>
            <a:ext cx="4114801" cy="3638197"/>
          </a:xfrm>
          <a:prstGeom prst="rect">
            <a:avLst/>
          </a:prstGeom>
        </p:spPr>
      </p:pic>
      <p:sp>
        <p:nvSpPr>
          <p:cNvPr id="7" name="Google Shape;146;p19">
            <a:extLst>
              <a:ext uri="{FF2B5EF4-FFF2-40B4-BE49-F238E27FC236}">
                <a16:creationId xmlns:a16="http://schemas.microsoft.com/office/drawing/2014/main" id="{B5A53F0F-9EBC-A5C7-1BF9-3DD241799C3B}"/>
              </a:ext>
            </a:extLst>
          </p:cNvPr>
          <p:cNvSpPr txBox="1">
            <a:spLocks/>
          </p:cNvSpPr>
          <p:nvPr/>
        </p:nvSpPr>
        <p:spPr>
          <a:xfrm>
            <a:off x="4472609" y="3462039"/>
            <a:ext cx="4114801" cy="147439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55600" algn="l" defTabSz="6858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▷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b="1" dirty="0">
                <a:ln>
                  <a:solidFill>
                    <a:schemeClr val="tx1"/>
                  </a:solidFill>
                </a:ln>
                <a:solidFill>
                  <a:schemeClr val="accent4">
                    <a:lumMod val="75000"/>
                  </a:schemeClr>
                </a:solidFill>
              </a:rPr>
              <a:t>Resultado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Obtención de un </a:t>
            </a:r>
            <a:r>
              <a:rPr lang="es-ES" dirty="0" err="1"/>
              <a:t>DataFrame</a:t>
            </a:r>
            <a:r>
              <a:rPr lang="es-ES" dirty="0"/>
              <a:t> limpio de </a:t>
            </a:r>
            <a:r>
              <a:rPr lang="es-ES" dirty="0">
                <a:solidFill>
                  <a:srgbClr val="D59109"/>
                </a:solidFill>
              </a:rPr>
              <a:t>7125</a:t>
            </a:r>
            <a:r>
              <a:rPr lang="es-ES" dirty="0"/>
              <a:t> alquileres (</a:t>
            </a:r>
            <a:r>
              <a:rPr lang="es-ES" dirty="0" err="1"/>
              <a:t>df_no_outliers</a:t>
            </a:r>
            <a:r>
              <a:rPr lang="es-E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9959871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>
            <a:spLocks noGrp="1"/>
          </p:cNvSpPr>
          <p:nvPr>
            <p:ph type="body" idx="1"/>
          </p:nvPr>
        </p:nvSpPr>
        <p:spPr>
          <a:xfrm>
            <a:off x="417342" y="1005055"/>
            <a:ext cx="4114801" cy="20991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US" b="1" dirty="0">
                <a:solidFill>
                  <a:schemeClr val="accent4">
                    <a:lumMod val="75000"/>
                  </a:schemeClr>
                </a:solidFill>
              </a:rPr>
              <a:t>Desafíos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Realizar la subida de todo el DF a nuestra tabla de </a:t>
            </a:r>
            <a:r>
              <a:rPr lang="es-ES" dirty="0" err="1">
                <a:solidFill>
                  <a:srgbClr val="D59109"/>
                </a:solidFill>
              </a:rPr>
              <a:t>Airtable</a:t>
            </a:r>
            <a:r>
              <a:rPr lang="es-ES" dirty="0"/>
              <a:t>.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D59109"/>
                </a:solidFill>
              </a:rPr>
              <a:t>Creación</a:t>
            </a:r>
            <a:r>
              <a:rPr lang="es-ES" dirty="0"/>
              <a:t> de columnas automática en </a:t>
            </a:r>
            <a:r>
              <a:rPr lang="es-ES" dirty="0" err="1"/>
              <a:t>Airtable</a:t>
            </a:r>
            <a:r>
              <a:rPr lang="es-ES" dirty="0"/>
              <a:t>.</a:t>
            </a:r>
          </a:p>
        </p:txBody>
      </p:sp>
      <p:sp>
        <p:nvSpPr>
          <p:cNvPr id="146" name="Google Shape;146;p19"/>
          <p:cNvSpPr txBox="1">
            <a:spLocks noGrp="1"/>
          </p:cNvSpPr>
          <p:nvPr>
            <p:ph type="body" idx="2"/>
          </p:nvPr>
        </p:nvSpPr>
        <p:spPr>
          <a:xfrm>
            <a:off x="4532143" y="1005055"/>
            <a:ext cx="4114801" cy="21224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US" b="1" dirty="0">
                <a:solidFill>
                  <a:schemeClr val="accent4">
                    <a:lumMod val="75000"/>
                  </a:schemeClr>
                </a:solidFill>
              </a:rPr>
              <a:t>Resoluciones</a:t>
            </a:r>
            <a:endParaRPr b="1" dirty="0">
              <a:solidFill>
                <a:schemeClr val="accent4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dirty="0"/>
              <a:t>Generación de una </a:t>
            </a:r>
            <a:r>
              <a:rPr lang="en" dirty="0">
                <a:solidFill>
                  <a:srgbClr val="D59109"/>
                </a:solidFill>
              </a:rPr>
              <a:t>clase</a:t>
            </a:r>
            <a:r>
              <a:rPr lang="en" dirty="0"/>
              <a:t> Airtable con dos </a:t>
            </a:r>
            <a:r>
              <a:rPr lang="en" dirty="0">
                <a:solidFill>
                  <a:srgbClr val="D59109"/>
                </a:solidFill>
              </a:rPr>
              <a:t>funciones</a:t>
            </a:r>
            <a:r>
              <a:rPr lang="en" dirty="0"/>
              <a:t>, una de subida y otra de bajada de datos.</a:t>
            </a:r>
          </a:p>
        </p:txBody>
      </p:sp>
      <p:sp>
        <p:nvSpPr>
          <p:cNvPr id="4" name="Google Shape;102;p14">
            <a:extLst>
              <a:ext uri="{FF2B5EF4-FFF2-40B4-BE49-F238E27FC236}">
                <a16:creationId xmlns:a16="http://schemas.microsoft.com/office/drawing/2014/main" id="{5921B42D-3D9D-BD5C-8FF9-4190E128310A}"/>
              </a:ext>
            </a:extLst>
          </p:cNvPr>
          <p:cNvSpPr txBox="1">
            <a:spLocks/>
          </p:cNvSpPr>
          <p:nvPr/>
        </p:nvSpPr>
        <p:spPr>
          <a:xfrm>
            <a:off x="291548" y="77997"/>
            <a:ext cx="8646468" cy="88128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s-ES" sz="4400" dirty="0">
                <a:solidFill>
                  <a:srgbClr val="F7B737"/>
                </a:solidFill>
                <a:latin typeface="Menlo"/>
              </a:rPr>
              <a:t>3. </a:t>
            </a:r>
            <a:r>
              <a:rPr lang="es-ES" sz="4000" dirty="0">
                <a:latin typeface="Menlo"/>
              </a:rPr>
              <a:t>Integración efectiva con </a:t>
            </a:r>
            <a:r>
              <a:rPr lang="es-ES" sz="4000" dirty="0" err="1">
                <a:latin typeface="Menlo"/>
              </a:rPr>
              <a:t>Airtable</a:t>
            </a:r>
            <a:endParaRPr lang="es-ES" sz="4000" dirty="0">
              <a:latin typeface="Menlo"/>
            </a:endParaRPr>
          </a:p>
        </p:txBody>
      </p:sp>
      <p:sp>
        <p:nvSpPr>
          <p:cNvPr id="2" name="Google Shape;106;p14">
            <a:extLst>
              <a:ext uri="{FF2B5EF4-FFF2-40B4-BE49-F238E27FC236}">
                <a16:creationId xmlns:a16="http://schemas.microsoft.com/office/drawing/2014/main" id="{7B14C904-1B45-AF65-514A-1692D345D300}"/>
              </a:ext>
            </a:extLst>
          </p:cNvPr>
          <p:cNvSpPr txBox="1">
            <a:spLocks/>
          </p:cNvSpPr>
          <p:nvPr/>
        </p:nvSpPr>
        <p:spPr>
          <a:xfrm>
            <a:off x="187010" y="4760336"/>
            <a:ext cx="230332" cy="27384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defPPr>
              <a:defRPr lang="es-E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z="1100" smtClean="0">
                <a:solidFill>
                  <a:schemeClr val="tx1"/>
                </a:solidFill>
                <a:latin typeface="Consolas" panose="020B0609020204030204" pitchFamily="49" charset="0"/>
              </a:rPr>
              <a:pPr/>
              <a:t>7</a:t>
            </a:fld>
            <a:endParaRPr lang="en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Google Shape;146;p19">
            <a:extLst>
              <a:ext uri="{FF2B5EF4-FFF2-40B4-BE49-F238E27FC236}">
                <a16:creationId xmlns:a16="http://schemas.microsoft.com/office/drawing/2014/main" id="{B5A53F0F-9EBC-A5C7-1BF9-3DD241799C3B}"/>
              </a:ext>
            </a:extLst>
          </p:cNvPr>
          <p:cNvSpPr txBox="1">
            <a:spLocks/>
          </p:cNvSpPr>
          <p:nvPr/>
        </p:nvSpPr>
        <p:spPr>
          <a:xfrm>
            <a:off x="4472609" y="3037975"/>
            <a:ext cx="4114801" cy="147439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55600" algn="l" defTabSz="6858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▷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b="1" dirty="0">
                <a:ln>
                  <a:solidFill>
                    <a:schemeClr val="tx1"/>
                  </a:solidFill>
                </a:ln>
                <a:solidFill>
                  <a:schemeClr val="accent4">
                    <a:lumMod val="75000"/>
                  </a:schemeClr>
                </a:solidFill>
              </a:rPr>
              <a:t>Resultado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D59109"/>
                </a:solidFill>
              </a:rPr>
              <a:t>Automatización </a:t>
            </a:r>
            <a:r>
              <a:rPr lang="es-ES" dirty="0"/>
              <a:t>de proceso de subida y descarga de datos.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2BC5F22-C25C-5CC7-59EF-C6EC9307A2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9289" r="57391" b="69007"/>
          <a:stretch/>
        </p:blipFill>
        <p:spPr>
          <a:xfrm>
            <a:off x="417342" y="3104236"/>
            <a:ext cx="3896139" cy="1113183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51706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>
            <a:spLocks noGrp="1"/>
          </p:cNvSpPr>
          <p:nvPr>
            <p:ph type="body" idx="1"/>
          </p:nvPr>
        </p:nvSpPr>
        <p:spPr>
          <a:xfrm>
            <a:off x="417342" y="779769"/>
            <a:ext cx="4114801" cy="18384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US" b="1" dirty="0">
                <a:solidFill>
                  <a:schemeClr val="accent4">
                    <a:lumMod val="75000"/>
                  </a:schemeClr>
                </a:solidFill>
              </a:rPr>
              <a:t>Desafíos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Determinar las variables significativas para el análisis.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Generación de gráficas demostrativas.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dirty="0"/>
          </a:p>
        </p:txBody>
      </p:sp>
      <p:sp>
        <p:nvSpPr>
          <p:cNvPr id="146" name="Google Shape;146;p19"/>
          <p:cNvSpPr txBox="1">
            <a:spLocks noGrp="1"/>
          </p:cNvSpPr>
          <p:nvPr>
            <p:ph type="body" idx="2"/>
          </p:nvPr>
        </p:nvSpPr>
        <p:spPr>
          <a:xfrm>
            <a:off x="4253948" y="804165"/>
            <a:ext cx="4650034" cy="18760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US" b="1" dirty="0">
                <a:solidFill>
                  <a:schemeClr val="accent4">
                    <a:lumMod val="75000"/>
                  </a:schemeClr>
                </a:solidFill>
              </a:rPr>
              <a:t>Resoluciones</a:t>
            </a:r>
            <a:endParaRPr b="1" dirty="0">
              <a:solidFill>
                <a:schemeClr val="accent4">
                  <a:lumMod val="75000"/>
                </a:schemeClr>
              </a:solidFill>
            </a:endParaRP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D59109"/>
                </a:solidFill>
              </a:rPr>
              <a:t>Heatmap</a:t>
            </a:r>
            <a:r>
              <a:rPr lang="en" dirty="0"/>
              <a:t> por distrito para visualizar la correlación de las varibles.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dirty="0"/>
              <a:t>Generación de la función de </a:t>
            </a:r>
            <a:r>
              <a:rPr lang="en" dirty="0">
                <a:solidFill>
                  <a:srgbClr val="D59109"/>
                </a:solidFill>
              </a:rPr>
              <a:t>correlación acumulada</a:t>
            </a:r>
            <a:r>
              <a:rPr lang="en" dirty="0"/>
              <a:t>.</a:t>
            </a:r>
          </a:p>
        </p:txBody>
      </p:sp>
      <p:sp>
        <p:nvSpPr>
          <p:cNvPr id="4" name="Google Shape;102;p14">
            <a:extLst>
              <a:ext uri="{FF2B5EF4-FFF2-40B4-BE49-F238E27FC236}">
                <a16:creationId xmlns:a16="http://schemas.microsoft.com/office/drawing/2014/main" id="{5921B42D-3D9D-BD5C-8FF9-4190E128310A}"/>
              </a:ext>
            </a:extLst>
          </p:cNvPr>
          <p:cNvSpPr txBox="1">
            <a:spLocks/>
          </p:cNvSpPr>
          <p:nvPr/>
        </p:nvSpPr>
        <p:spPr>
          <a:xfrm>
            <a:off x="291547" y="77997"/>
            <a:ext cx="8918714" cy="88128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s-ES" sz="4400" dirty="0">
                <a:solidFill>
                  <a:srgbClr val="F7B737"/>
                </a:solidFill>
                <a:latin typeface="Menlo"/>
              </a:rPr>
              <a:t>4. </a:t>
            </a:r>
            <a:r>
              <a:rPr lang="es-ES" sz="4000" dirty="0">
                <a:latin typeface="Menlo"/>
              </a:rPr>
              <a:t>Identificación de variables significativas</a:t>
            </a:r>
          </a:p>
        </p:txBody>
      </p:sp>
      <p:sp>
        <p:nvSpPr>
          <p:cNvPr id="7" name="Google Shape;146;p19">
            <a:extLst>
              <a:ext uri="{FF2B5EF4-FFF2-40B4-BE49-F238E27FC236}">
                <a16:creationId xmlns:a16="http://schemas.microsoft.com/office/drawing/2014/main" id="{B5A53F0F-9EBC-A5C7-1BF9-3DD241799C3B}"/>
              </a:ext>
            </a:extLst>
          </p:cNvPr>
          <p:cNvSpPr txBox="1">
            <a:spLocks/>
          </p:cNvSpPr>
          <p:nvPr/>
        </p:nvSpPr>
        <p:spPr>
          <a:xfrm>
            <a:off x="4055163" y="2439230"/>
            <a:ext cx="5148470" cy="96328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55600" algn="l" defTabSz="6858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▷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556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b="1" dirty="0">
                <a:ln>
                  <a:solidFill>
                    <a:schemeClr val="tx1"/>
                  </a:solidFill>
                </a:ln>
                <a:solidFill>
                  <a:schemeClr val="accent4">
                    <a:lumMod val="75000"/>
                  </a:schemeClr>
                </a:solidFill>
              </a:rPr>
              <a:t>Resultado</a:t>
            </a:r>
            <a:r>
              <a:rPr lang="es-ES" dirty="0"/>
              <a:t>: Variables significativas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rgbClr val="D59109"/>
                </a:solidFill>
              </a:rPr>
              <a:t>rental_cost</a:t>
            </a:r>
            <a:r>
              <a:rPr lang="es-ES" dirty="0"/>
              <a:t>, </a:t>
            </a:r>
            <a:r>
              <a:rPr lang="es-ES" dirty="0" err="1">
                <a:solidFill>
                  <a:srgbClr val="D59109"/>
                </a:solidFill>
              </a:rPr>
              <a:t>dimension</a:t>
            </a:r>
            <a:r>
              <a:rPr lang="es-ES" dirty="0"/>
              <a:t>,</a:t>
            </a:r>
            <a:r>
              <a:rPr lang="es-ES" dirty="0">
                <a:solidFill>
                  <a:srgbClr val="D59109"/>
                </a:solidFill>
              </a:rPr>
              <a:t> </a:t>
            </a:r>
            <a:r>
              <a:rPr lang="es-ES" dirty="0" err="1">
                <a:solidFill>
                  <a:srgbClr val="D59109"/>
                </a:solidFill>
              </a:rPr>
              <a:t>rooms</a:t>
            </a:r>
            <a:r>
              <a:rPr lang="es-ES" dirty="0"/>
              <a:t>,</a:t>
            </a:r>
            <a:r>
              <a:rPr lang="es-ES" dirty="0">
                <a:solidFill>
                  <a:srgbClr val="D59109"/>
                </a:solidFill>
              </a:rPr>
              <a:t> </a:t>
            </a:r>
            <a:r>
              <a:rPr lang="es-ES" dirty="0" err="1">
                <a:solidFill>
                  <a:srgbClr val="D59109"/>
                </a:solidFill>
              </a:rPr>
              <a:t>bathrooms</a:t>
            </a:r>
            <a:r>
              <a:rPr lang="es-ES" dirty="0"/>
              <a:t>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8B845A0-985B-9857-76DF-2E72A1C203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018" y="2691070"/>
            <a:ext cx="3642868" cy="2283643"/>
          </a:xfrm>
          <a:prstGeom prst="rect">
            <a:avLst/>
          </a:prstGeom>
        </p:spPr>
      </p:pic>
      <p:sp>
        <p:nvSpPr>
          <p:cNvPr id="2" name="Google Shape;106;p14">
            <a:extLst>
              <a:ext uri="{FF2B5EF4-FFF2-40B4-BE49-F238E27FC236}">
                <a16:creationId xmlns:a16="http://schemas.microsoft.com/office/drawing/2014/main" id="{7B14C904-1B45-AF65-514A-1692D345D300}"/>
              </a:ext>
            </a:extLst>
          </p:cNvPr>
          <p:cNvSpPr txBox="1">
            <a:spLocks/>
          </p:cNvSpPr>
          <p:nvPr/>
        </p:nvSpPr>
        <p:spPr>
          <a:xfrm>
            <a:off x="187010" y="4760336"/>
            <a:ext cx="230332" cy="27384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defPPr>
              <a:defRPr lang="es-E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z="1100" smtClean="0">
                <a:solidFill>
                  <a:schemeClr val="tx1"/>
                </a:solidFill>
                <a:latin typeface="Consolas" panose="020B0609020204030204" pitchFamily="49" charset="0"/>
              </a:rPr>
              <a:pPr/>
              <a:t>8</a:t>
            </a:fld>
            <a:endParaRPr lang="en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8D39D842-8AB7-E313-1F0F-6F93A57AAE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37" r="7491"/>
          <a:stretch/>
        </p:blipFill>
        <p:spPr>
          <a:xfrm>
            <a:off x="3958208" y="3296494"/>
            <a:ext cx="4934685" cy="172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599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>
            <a:spLocks noGrp="1"/>
          </p:cNvSpPr>
          <p:nvPr>
            <p:ph type="body" idx="1"/>
          </p:nvPr>
        </p:nvSpPr>
        <p:spPr>
          <a:xfrm>
            <a:off x="505062" y="775500"/>
            <a:ext cx="4066938" cy="18384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US" b="1" dirty="0">
                <a:solidFill>
                  <a:schemeClr val="accent4">
                    <a:lumMod val="75000"/>
                  </a:schemeClr>
                </a:solidFill>
              </a:rPr>
              <a:t>CHOROPLETH</a:t>
            </a:r>
          </a:p>
        </p:txBody>
      </p:sp>
      <p:sp>
        <p:nvSpPr>
          <p:cNvPr id="146" name="Google Shape;146;p19"/>
          <p:cNvSpPr txBox="1">
            <a:spLocks noGrp="1"/>
          </p:cNvSpPr>
          <p:nvPr>
            <p:ph type="body" idx="2"/>
          </p:nvPr>
        </p:nvSpPr>
        <p:spPr>
          <a:xfrm>
            <a:off x="4139169" y="775500"/>
            <a:ext cx="2696817" cy="5608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US" b="1" dirty="0">
                <a:solidFill>
                  <a:schemeClr val="accent4">
                    <a:lumMod val="75000"/>
                  </a:schemeClr>
                </a:solidFill>
              </a:rPr>
              <a:t>BARPLOTS</a:t>
            </a:r>
            <a:endParaRPr lang="e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" dirty="0"/>
          </a:p>
        </p:txBody>
      </p:sp>
      <p:sp>
        <p:nvSpPr>
          <p:cNvPr id="4" name="Google Shape;102;p14">
            <a:extLst>
              <a:ext uri="{FF2B5EF4-FFF2-40B4-BE49-F238E27FC236}">
                <a16:creationId xmlns:a16="http://schemas.microsoft.com/office/drawing/2014/main" id="{5921B42D-3D9D-BD5C-8FF9-4190E128310A}"/>
              </a:ext>
            </a:extLst>
          </p:cNvPr>
          <p:cNvSpPr txBox="1">
            <a:spLocks/>
          </p:cNvSpPr>
          <p:nvPr/>
        </p:nvSpPr>
        <p:spPr>
          <a:xfrm>
            <a:off x="291547" y="77997"/>
            <a:ext cx="8918714" cy="88128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s-ES" sz="4400" dirty="0">
                <a:solidFill>
                  <a:srgbClr val="F7B737"/>
                </a:solidFill>
                <a:latin typeface="Menlo"/>
              </a:rPr>
              <a:t>5 </a:t>
            </a:r>
            <a:r>
              <a:rPr lang="es-ES" sz="4000" dirty="0">
                <a:latin typeface="Menlo"/>
              </a:rPr>
              <a:t>Visualizaciones de interés</a:t>
            </a:r>
          </a:p>
        </p:txBody>
      </p:sp>
      <p:sp>
        <p:nvSpPr>
          <p:cNvPr id="2" name="Google Shape;106;p14">
            <a:extLst>
              <a:ext uri="{FF2B5EF4-FFF2-40B4-BE49-F238E27FC236}">
                <a16:creationId xmlns:a16="http://schemas.microsoft.com/office/drawing/2014/main" id="{7B14C904-1B45-AF65-514A-1692D345D300}"/>
              </a:ext>
            </a:extLst>
          </p:cNvPr>
          <p:cNvSpPr txBox="1">
            <a:spLocks/>
          </p:cNvSpPr>
          <p:nvPr/>
        </p:nvSpPr>
        <p:spPr>
          <a:xfrm>
            <a:off x="187010" y="4760336"/>
            <a:ext cx="230332" cy="27384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defPPr>
              <a:defRPr lang="es-E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z="1100" smtClean="0">
                <a:solidFill>
                  <a:schemeClr val="tx1"/>
                </a:solidFill>
                <a:latin typeface="Consolas" panose="020B0609020204030204" pitchFamily="49" charset="0"/>
              </a:rPr>
              <a:pPr/>
              <a:t>9</a:t>
            </a:fld>
            <a:endParaRPr lang="en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65E18600-3AED-D92B-4B45-93AD4C4FB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74" y="3129338"/>
            <a:ext cx="3295585" cy="176792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BBDD301-9C07-1007-54EF-30F8E5A42F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574" y="1217650"/>
            <a:ext cx="3307322" cy="1838415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C753D5A-50ED-E5BD-2B1A-4C9DFEF2AFA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8939"/>
          <a:stretch/>
        </p:blipFill>
        <p:spPr>
          <a:xfrm>
            <a:off x="4109789" y="1217649"/>
            <a:ext cx="4881795" cy="3679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8470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2745</Words>
  <Application>Microsoft Office PowerPoint</Application>
  <PresentationFormat>Presentación en pantalla (16:9)</PresentationFormat>
  <Paragraphs>570</Paragraphs>
  <Slides>56</Slides>
  <Notes>56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56</vt:i4>
      </vt:variant>
    </vt:vector>
  </HeadingPairs>
  <TitlesOfParts>
    <vt:vector size="67" baseType="lpstr">
      <vt:lpstr>Calibri</vt:lpstr>
      <vt:lpstr>Menlo</vt:lpstr>
      <vt:lpstr>Montserrat</vt:lpstr>
      <vt:lpstr>Lato Light</vt:lpstr>
      <vt:lpstr>Consolas</vt:lpstr>
      <vt:lpstr>Calibri Light</vt:lpstr>
      <vt:lpstr>Georgia</vt:lpstr>
      <vt:lpstr>Lato</vt:lpstr>
      <vt:lpstr>Arial</vt:lpstr>
      <vt:lpstr>Raleway</vt:lpstr>
      <vt:lpstr>Tema de Office</vt:lpstr>
      <vt:lpstr>Análisis de alquileres de inmuebles en España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Análisis de alquileres de inmuebles en España</vt:lpstr>
      <vt:lpstr>THIS IS YOUR PRESENTATION TITLE</vt:lpstr>
      <vt:lpstr>THIS IS YOUR PRESENTATION TITLE</vt:lpstr>
      <vt:lpstr>Instructions for use</vt:lpstr>
      <vt:lpstr>1. TRANSITION HEADLINE</vt:lpstr>
      <vt:lpstr>You can also split your content</vt:lpstr>
      <vt:lpstr>Presentación de PowerPoint</vt:lpstr>
      <vt:lpstr>This is a slide title</vt:lpstr>
      <vt:lpstr>Big concept</vt:lpstr>
      <vt:lpstr>In two or three columns</vt:lpstr>
      <vt:lpstr>A picture is worth a thousand words</vt:lpstr>
      <vt:lpstr>Want big impact?</vt:lpstr>
      <vt:lpstr>Use diagrams to explain your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Presentación de PowerPoint</vt:lpstr>
      <vt:lpstr>Presentación de PowerPoint</vt:lpstr>
      <vt:lpstr>Presentación de PowerPoint</vt:lpstr>
      <vt:lpstr>Presentación de PowerPoint</vt:lpstr>
      <vt:lpstr>Thanks!</vt:lpstr>
      <vt:lpstr>Credits</vt:lpstr>
      <vt:lpstr>Presentation design</vt:lpstr>
      <vt:lpstr>2. EXTRA RESOURCES</vt:lpstr>
      <vt:lpstr>Timeline</vt:lpstr>
      <vt:lpstr>Roadmap</vt:lpstr>
      <vt:lpstr>Gantt chart</vt:lpstr>
      <vt:lpstr>SWOT Analysis</vt:lpstr>
      <vt:lpstr>Business Model Canvas</vt:lpstr>
      <vt:lpstr>Funnel</vt:lpstr>
      <vt:lpstr>Team Presentation</vt:lpstr>
      <vt:lpstr>Competitor Matrix</vt:lpstr>
      <vt:lpstr>Weekly Planner</vt:lpstr>
      <vt:lpstr>Presentación de PowerPoint</vt:lpstr>
      <vt:lpstr>Diagrams and infographics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Análisis de alquileres de inmuebles en España</dc:title>
  <dc:creator>Alfredo Blanco Bifano</dc:creator>
  <cp:lastModifiedBy>Alfredo Blanco Bifano</cp:lastModifiedBy>
  <cp:revision>2</cp:revision>
  <dcterms:modified xsi:type="dcterms:W3CDTF">2024-03-29T21:23:40Z</dcterms:modified>
</cp:coreProperties>
</file>